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6256000" cy="9144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1pPr>
    <a:lvl2pPr marL="0" marR="0" indent="2667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2pPr>
    <a:lvl3pPr marL="0" marR="0" indent="5334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3pPr>
    <a:lvl4pPr marL="0" marR="0" indent="8001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4pPr>
    <a:lvl5pPr marL="0" marR="0" indent="10668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5pPr>
    <a:lvl6pPr marL="0" marR="0" indent="13335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6pPr>
    <a:lvl7pPr marL="0" marR="0" indent="16129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7pPr>
    <a:lvl8pPr marL="0" marR="0" indent="18796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8pPr>
    <a:lvl9pPr marL="0" marR="0" indent="214630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C5C7C9">
              <a:alpha val="30000"/>
            </a:srgbClr>
          </a:solidFill>
        </a:fill>
      </a:tcStyle>
    </a:band2H>
    <a:firstCo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ph type="sldImg"/>
          </p:nvPr>
        </p:nvSpPr>
        <p:spPr>
          <a:xfrm>
            <a:off x="1143000" y="685800"/>
            <a:ext cx="4572000" cy="3429000"/>
          </a:xfrm>
          <a:prstGeom prst="rect">
            <a:avLst/>
          </a:prstGeom>
        </p:spPr>
        <p:txBody>
          <a:bodyPr/>
          <a:lstStyle/>
          <a:p>
            <a:pPr/>
          </a:p>
        </p:txBody>
      </p:sp>
      <p:sp>
        <p:nvSpPr>
          <p:cNvPr id="135" name="Shape 13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587500" y="1536700"/>
            <a:ext cx="13081000" cy="3098800"/>
          </a:xfrm>
          <a:prstGeom prst="rect">
            <a:avLst/>
          </a:prstGeom>
        </p:spPr>
        <p:txBody>
          <a:bodyPr anchor="b"/>
          <a:lstStyle/>
          <a:p>
            <a:pPr/>
            <a:r>
              <a:t>Title Text</a:t>
            </a:r>
          </a:p>
        </p:txBody>
      </p:sp>
      <p:sp>
        <p:nvSpPr>
          <p:cNvPr id="12" name="Shape 12"/>
          <p:cNvSpPr/>
          <p:nvPr>
            <p:ph type="body" sz="quarter" idx="1"/>
          </p:nvPr>
        </p:nvSpPr>
        <p:spPr>
          <a:xfrm>
            <a:off x="1587500" y="4711700"/>
            <a:ext cx="13081000" cy="10668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87" name="Shape 87"/>
          <p:cNvSpPr/>
          <p:nvPr>
            <p:ph type="pic" sz="quarter" idx="13"/>
          </p:nvPr>
        </p:nvSpPr>
        <p:spPr>
          <a:xfrm>
            <a:off x="8547100" y="1600200"/>
            <a:ext cx="4298157" cy="5715634"/>
          </a:xfrm>
          <a:prstGeom prst="rect">
            <a:avLst/>
          </a:prstGeom>
        </p:spPr>
        <p:txBody>
          <a:bodyPr lIns="91439" tIns="45719" rIns="91439" bIns="45719" anchor="t"/>
          <a:lstStyle/>
          <a:p>
            <a:pPr/>
          </a:p>
        </p:txBody>
      </p:sp>
      <p:sp>
        <p:nvSpPr>
          <p:cNvPr id="88" name="Shape 88"/>
          <p:cNvSpPr/>
          <p:nvPr>
            <p:ph type="title"/>
          </p:nvPr>
        </p:nvSpPr>
        <p:spPr>
          <a:xfrm>
            <a:off x="800100" y="1320800"/>
            <a:ext cx="7340600" cy="3098800"/>
          </a:xfrm>
          <a:prstGeom prst="rect">
            <a:avLst/>
          </a:prstGeom>
        </p:spPr>
        <p:txBody>
          <a:bodyPr anchor="b"/>
          <a:lstStyle>
            <a:lvl1pPr>
              <a:defRPr sz="6200"/>
            </a:lvl1pPr>
          </a:lstStyle>
          <a:p>
            <a:pPr/>
            <a:r>
              <a:t>Title Text</a:t>
            </a:r>
          </a:p>
        </p:txBody>
      </p:sp>
      <p:sp>
        <p:nvSpPr>
          <p:cNvPr id="89" name="Shape 89"/>
          <p:cNvSpPr/>
          <p:nvPr>
            <p:ph type="body" sz="quarter" idx="1"/>
          </p:nvPr>
        </p:nvSpPr>
        <p:spPr>
          <a:xfrm>
            <a:off x="800100" y="4495800"/>
            <a:ext cx="7340600" cy="30988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Reflection">
    <p:spTree>
      <p:nvGrpSpPr>
        <p:cNvPr id="1" name=""/>
        <p:cNvGrpSpPr/>
        <p:nvPr/>
      </p:nvGrpSpPr>
      <p:grpSpPr>
        <a:xfrm>
          <a:off x="0" y="0"/>
          <a:ext cx="0" cy="0"/>
          <a:chOff x="0" y="0"/>
          <a:chExt cx="0" cy="0"/>
        </a:xfrm>
      </p:grpSpPr>
      <p:sp>
        <p:nvSpPr>
          <p:cNvPr id="97" name="Shape 97"/>
          <p:cNvSpPr/>
          <p:nvPr>
            <p:ph type="pic" sz="quarter" idx="13"/>
          </p:nvPr>
        </p:nvSpPr>
        <p:spPr>
          <a:xfrm>
            <a:off x="8547100" y="1600200"/>
            <a:ext cx="4298157" cy="5715634"/>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Shape 98"/>
          <p:cNvSpPr/>
          <p:nvPr>
            <p:ph type="title"/>
          </p:nvPr>
        </p:nvSpPr>
        <p:spPr>
          <a:xfrm>
            <a:off x="800100" y="1320800"/>
            <a:ext cx="7340600" cy="3098800"/>
          </a:xfrm>
          <a:prstGeom prst="rect">
            <a:avLst/>
          </a:prstGeom>
        </p:spPr>
        <p:txBody>
          <a:bodyPr anchor="b"/>
          <a:lstStyle>
            <a:lvl1pPr>
              <a:defRPr sz="6200"/>
            </a:lvl1pPr>
          </a:lstStyle>
          <a:p>
            <a:pPr/>
            <a:r>
              <a:t>Title Text</a:t>
            </a:r>
          </a:p>
        </p:txBody>
      </p:sp>
      <p:sp>
        <p:nvSpPr>
          <p:cNvPr id="99" name="Shape 99"/>
          <p:cNvSpPr/>
          <p:nvPr>
            <p:ph type="body" sz="quarter" idx="1"/>
          </p:nvPr>
        </p:nvSpPr>
        <p:spPr>
          <a:xfrm>
            <a:off x="800100" y="4495800"/>
            <a:ext cx="7340600" cy="3098800"/>
          </a:xfrm>
          <a:prstGeom prst="rect">
            <a:avLst/>
          </a:prstGeom>
        </p:spPr>
        <p:txBody>
          <a:bodyPr anchor="t"/>
          <a:lstStyle>
            <a:lvl1pPr marL="0" indent="0" algn="ctr">
              <a:spcBef>
                <a:spcPts val="0"/>
              </a:spcBef>
              <a:buSzTx/>
              <a:buNone/>
              <a:defRPr sz="3000"/>
            </a:lvl1pPr>
            <a:lvl2pPr marL="0" indent="0" algn="ctr">
              <a:spcBef>
                <a:spcPts val="0"/>
              </a:spcBef>
              <a:buSzTx/>
              <a:buNone/>
              <a:defRPr sz="3000"/>
            </a:lvl2pPr>
            <a:lvl3pPr marL="0" indent="0" algn="ctr">
              <a:spcBef>
                <a:spcPts val="0"/>
              </a:spcBef>
              <a:buSzTx/>
              <a:buNone/>
              <a:defRPr sz="3000"/>
            </a:lvl3pPr>
            <a:lvl4pPr marL="0" indent="0" algn="ctr">
              <a:spcBef>
                <a:spcPts val="0"/>
              </a:spcBef>
              <a:buSzTx/>
              <a:buNone/>
              <a:defRPr sz="3000"/>
            </a:lvl4pPr>
            <a:lvl5pPr marL="0" indent="0" algn="ctr">
              <a:spcBef>
                <a:spcPts val="0"/>
              </a:spcBef>
              <a:buSz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07" name="Shape 107"/>
          <p:cNvSpPr/>
          <p:nvPr>
            <p:ph type="pic" sz="quarter" idx="13"/>
          </p:nvPr>
        </p:nvSpPr>
        <p:spPr>
          <a:xfrm>
            <a:off x="8775700" y="2717800"/>
            <a:ext cx="3848100" cy="5130800"/>
          </a:xfrm>
          <a:prstGeom prst="rect">
            <a:avLst/>
          </a:prstGeom>
        </p:spPr>
        <p:txBody>
          <a:bodyPr lIns="91439" tIns="45719" rIns="91439" bIns="45719" anchor="t"/>
          <a:lstStyle/>
          <a:p>
            <a:pPr/>
          </a:p>
        </p:txBody>
      </p:sp>
      <p:sp>
        <p:nvSpPr>
          <p:cNvPr id="108" name="Shape 108"/>
          <p:cNvSpPr/>
          <p:nvPr>
            <p:ph type="title"/>
          </p:nvPr>
        </p:nvSpPr>
        <p:spPr>
          <a:prstGeom prst="rect">
            <a:avLst/>
          </a:prstGeom>
        </p:spPr>
        <p:txBody>
          <a:bodyPr/>
          <a:lstStyle/>
          <a:p>
            <a:pPr/>
            <a:r>
              <a:t>Title Text</a:t>
            </a:r>
          </a:p>
        </p:txBody>
      </p:sp>
      <p:sp>
        <p:nvSpPr>
          <p:cNvPr id="109" name="Shape 109"/>
          <p:cNvSpPr/>
          <p:nvPr>
            <p:ph type="body" sz="half" idx="1"/>
          </p:nvPr>
        </p:nvSpPr>
        <p:spPr>
          <a:xfrm>
            <a:off x="1587500" y="2590800"/>
            <a:ext cx="6299200" cy="5372100"/>
          </a:xfrm>
          <a:prstGeom prst="rect">
            <a:avLst/>
          </a:prstGeom>
        </p:spPr>
        <p:txBody>
          <a:bodyPr/>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Left">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sz="half" idx="1"/>
          </p:nvPr>
        </p:nvSpPr>
        <p:spPr>
          <a:xfrm>
            <a:off x="1587500" y="2590800"/>
            <a:ext cx="6299200" cy="5372100"/>
          </a:xfrm>
          <a:prstGeom prst="rect">
            <a:avLst/>
          </a:prstGeom>
        </p:spPr>
        <p:txBody>
          <a:bodyPr/>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Right">
    <p:spTree>
      <p:nvGrpSpPr>
        <p:cNvPr id="1" name=""/>
        <p:cNvGrpSpPr/>
        <p:nvPr/>
      </p:nvGrpSpPr>
      <p:grpSpPr>
        <a:xfrm>
          <a:off x="0" y="0"/>
          <a:ext cx="0" cy="0"/>
          <a:chOff x="0" y="0"/>
          <a:chExt cx="0" cy="0"/>
        </a:xfrm>
      </p:grpSpPr>
      <p:sp>
        <p:nvSpPr>
          <p:cNvPr id="126" name="Shape 126"/>
          <p:cNvSpPr/>
          <p:nvPr>
            <p:ph type="title"/>
          </p:nvPr>
        </p:nvSpPr>
        <p:spPr>
          <a:prstGeom prst="rect">
            <a:avLst/>
          </a:prstGeom>
        </p:spPr>
        <p:txBody>
          <a:bodyPr/>
          <a:lstStyle/>
          <a:p>
            <a:pPr/>
            <a:r>
              <a:t>Title Text</a:t>
            </a:r>
          </a:p>
        </p:txBody>
      </p:sp>
      <p:sp>
        <p:nvSpPr>
          <p:cNvPr id="127" name="Shape 127"/>
          <p:cNvSpPr/>
          <p:nvPr>
            <p:ph type="body" sz="quarter" idx="1"/>
          </p:nvPr>
        </p:nvSpPr>
        <p:spPr>
          <a:xfrm>
            <a:off x="9715500" y="2590800"/>
            <a:ext cx="4953000" cy="5372100"/>
          </a:xfrm>
          <a:prstGeom prst="rect">
            <a:avLst/>
          </a:prstGeom>
        </p:spPr>
        <p:txBody>
          <a:bodyPr/>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28" name="Shape 12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20" name="Shape 20"/>
          <p:cNvSpPr/>
          <p:nvPr>
            <p:ph type="title"/>
          </p:nvPr>
        </p:nvSpPr>
        <p:spPr>
          <a:prstGeom prst="rect">
            <a:avLst/>
          </a:prstGeom>
        </p:spPr>
        <p:txBody>
          <a:bodyPr/>
          <a:lstStyle/>
          <a:p>
            <a:pPr/>
            <a:r>
              <a:t>Title Text</a:t>
            </a:r>
          </a:p>
        </p:txBody>
      </p:sp>
      <p:sp>
        <p:nvSpPr>
          <p:cNvPr id="21" name="Shape 21"/>
          <p:cNvSpPr/>
          <p:nvPr>
            <p:ph type="body" idx="1"/>
          </p:nvPr>
        </p:nvSpPr>
        <p:spPr>
          <a:xfrm>
            <a:off x="1587500" y="2590800"/>
            <a:ext cx="13081000" cy="5372100"/>
          </a:xfrm>
          <a:prstGeom prst="rect">
            <a:avLst/>
          </a:prstGeom>
        </p:spPr>
        <p:txBody>
          <a:bodyPr/>
          <a:lstStyle>
            <a:lvl1pPr>
              <a:spcBef>
                <a:spcPts val="2200"/>
              </a:spcBef>
            </a:lvl1pPr>
            <a:lvl2pPr>
              <a:spcBef>
                <a:spcPts val="2200"/>
              </a:spcBef>
            </a:lvl2pPr>
            <a:lvl3pPr>
              <a:spcBef>
                <a:spcPts val="2200"/>
              </a:spcBef>
            </a:lvl3pPr>
            <a:lvl4pPr>
              <a:spcBef>
                <a:spcPts val="2200"/>
              </a:spcBef>
            </a:lvl4pPr>
            <a:lvl5pPr>
              <a:spcBef>
                <a:spcPts val="2200"/>
              </a:spcBef>
            </a:lvl5pPr>
          </a:lstStyle>
          <a:p>
            <a:pPr/>
            <a:r>
              <a:t>Body Level One</a:t>
            </a:r>
          </a:p>
          <a:p>
            <a:pPr lvl="1"/>
            <a:r>
              <a:t>Body Level Two</a:t>
            </a:r>
          </a:p>
          <a:p>
            <a:pPr lvl="2"/>
            <a:r>
              <a:t>Body Level Three</a:t>
            </a:r>
          </a:p>
          <a:p>
            <a:pPr lvl="3"/>
            <a:r>
              <a:t>Body Level Four</a:t>
            </a:r>
          </a:p>
          <a:p>
            <a:pPr lvl="4"/>
            <a:r>
              <a:t>Body Level Five</a:t>
            </a:r>
          </a:p>
        </p:txBody>
      </p:sp>
      <p:sp>
        <p:nvSpPr>
          <p:cNvPr id="22" name="Shape 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 2 Column">
    <p:spTree>
      <p:nvGrpSpPr>
        <p:cNvPr id="1" name=""/>
        <p:cNvGrpSpPr/>
        <p:nvPr/>
      </p:nvGrpSpPr>
      <p:grpSpPr>
        <a:xfrm>
          <a:off x="0" y="0"/>
          <a:ext cx="0" cy="0"/>
          <a:chOff x="0" y="0"/>
          <a:chExt cx="0" cy="0"/>
        </a:xfrm>
      </p:grpSpPr>
      <p:sp>
        <p:nvSpPr>
          <p:cNvPr id="29" name="Shape 29"/>
          <p:cNvSpPr/>
          <p:nvPr>
            <p:ph type="title"/>
          </p:nvPr>
        </p:nvSpPr>
        <p:spPr>
          <a:prstGeom prst="rect">
            <a:avLst/>
          </a:prstGeom>
        </p:spPr>
        <p:txBody>
          <a:bodyPr/>
          <a:lstStyle/>
          <a:p>
            <a:pPr/>
            <a:r>
              <a:t>Title Text</a:t>
            </a:r>
          </a:p>
        </p:txBody>
      </p:sp>
      <p:sp>
        <p:nvSpPr>
          <p:cNvPr id="30" name="Shape 30"/>
          <p:cNvSpPr/>
          <p:nvPr>
            <p:ph type="body" idx="1"/>
          </p:nvPr>
        </p:nvSpPr>
        <p:spPr>
          <a:xfrm>
            <a:off x="1587500" y="2590800"/>
            <a:ext cx="13081000" cy="5372100"/>
          </a:xfrm>
          <a:prstGeom prst="rect">
            <a:avLst/>
          </a:prstGeom>
        </p:spPr>
        <p:txBody>
          <a:bodyPr numCol="2" spcCol="654050" anchor="t"/>
          <a:lstStyle>
            <a:lvl1pPr marL="640422" indent="-386422">
              <a:spcBef>
                <a:spcPts val="3600"/>
              </a:spcBef>
              <a:defRPr sz="2800"/>
            </a:lvl1pPr>
            <a:lvl2pPr marL="983322" indent="-386422">
              <a:spcBef>
                <a:spcPts val="3600"/>
              </a:spcBef>
              <a:defRPr sz="2800"/>
            </a:lvl2pPr>
            <a:lvl3pPr marL="1326222" indent="-386422">
              <a:spcBef>
                <a:spcPts val="3600"/>
              </a:spcBef>
              <a:defRPr sz="2800"/>
            </a:lvl3pPr>
            <a:lvl4pPr marL="1681822" indent="-386422">
              <a:spcBef>
                <a:spcPts val="3600"/>
              </a:spcBef>
              <a:defRPr sz="2800"/>
            </a:lvl4pPr>
            <a:lvl5pPr marL="2024722" indent="-386422">
              <a:spcBef>
                <a:spcPts val="3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38" name="Shape 3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9" name="Shape 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46" name="Shape 4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3" name="Shape 53"/>
          <p:cNvSpPr/>
          <p:nvPr>
            <p:ph type="title"/>
          </p:nvPr>
        </p:nvSpPr>
        <p:spPr>
          <a:prstGeom prst="rect">
            <a:avLst/>
          </a:prstGeom>
        </p:spPr>
        <p:txBody>
          <a:bodyPr/>
          <a:lstStyle/>
          <a:p>
            <a:pPr/>
            <a:r>
              <a:t>Title Text</a:t>
            </a:r>
          </a:p>
        </p:txBody>
      </p:sp>
      <p:sp>
        <p:nvSpPr>
          <p:cNvPr id="54" name="Shape 5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61" name="Shape 61"/>
          <p:cNvSpPr/>
          <p:nvPr>
            <p:ph type="title"/>
          </p:nvPr>
        </p:nvSpPr>
        <p:spPr>
          <a:xfrm>
            <a:off x="1587500" y="2781300"/>
            <a:ext cx="13081000" cy="3568700"/>
          </a:xfrm>
          <a:prstGeom prst="rect">
            <a:avLst/>
          </a:prstGeom>
        </p:spPr>
        <p:txBody>
          <a:bodyPr/>
          <a:lstStyle/>
          <a:p>
            <a:pPr/>
            <a:r>
              <a:t>Title Text</a:t>
            </a:r>
          </a:p>
        </p:txBody>
      </p:sp>
      <p:sp>
        <p:nvSpPr>
          <p:cNvPr id="62" name="Shape 6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69" name="Shape 69"/>
          <p:cNvSpPr/>
          <p:nvPr>
            <p:ph type="pic" sz="half" idx="13"/>
          </p:nvPr>
        </p:nvSpPr>
        <p:spPr>
          <a:xfrm>
            <a:off x="4394200" y="1701800"/>
            <a:ext cx="7467600" cy="4191000"/>
          </a:xfrm>
          <a:prstGeom prst="rect">
            <a:avLst/>
          </a:prstGeom>
        </p:spPr>
        <p:txBody>
          <a:bodyPr lIns="91439" tIns="45719" rIns="91439" bIns="45719" anchor="t"/>
          <a:lstStyle/>
          <a:p>
            <a:pPr/>
          </a:p>
        </p:txBody>
      </p:sp>
      <p:sp>
        <p:nvSpPr>
          <p:cNvPr id="70" name="Shape 70"/>
          <p:cNvSpPr/>
          <p:nvPr>
            <p:ph type="title"/>
          </p:nvPr>
        </p:nvSpPr>
        <p:spPr>
          <a:xfrm>
            <a:off x="1587500" y="6908800"/>
            <a:ext cx="13081000" cy="1600200"/>
          </a:xfrm>
          <a:prstGeom prst="rect">
            <a:avLst/>
          </a:prstGeom>
        </p:spPr>
        <p:txBody>
          <a:bodyPr/>
          <a:lstStyle/>
          <a:p>
            <a:pPr/>
            <a:r>
              <a:t>Title Text</a:t>
            </a:r>
          </a:p>
        </p:txBody>
      </p:sp>
      <p:sp>
        <p:nvSpPr>
          <p:cNvPr id="71" name="Shape 7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Reflection">
    <p:spTree>
      <p:nvGrpSpPr>
        <p:cNvPr id="1" name=""/>
        <p:cNvGrpSpPr/>
        <p:nvPr/>
      </p:nvGrpSpPr>
      <p:grpSpPr>
        <a:xfrm>
          <a:off x="0" y="0"/>
          <a:ext cx="0" cy="0"/>
          <a:chOff x="0" y="0"/>
          <a:chExt cx="0" cy="0"/>
        </a:xfrm>
      </p:grpSpPr>
      <p:sp>
        <p:nvSpPr>
          <p:cNvPr id="78" name="Shape 78"/>
          <p:cNvSpPr/>
          <p:nvPr>
            <p:ph type="pic" sz="half" idx="13"/>
          </p:nvPr>
        </p:nvSpPr>
        <p:spPr>
          <a:xfrm>
            <a:off x="4394200" y="1701800"/>
            <a:ext cx="7467600" cy="4191000"/>
          </a:xfrm>
          <a:prstGeom prst="rect">
            <a:avLst/>
          </a:prstGeom>
          <a:ln w="25400"/>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Shape 79"/>
          <p:cNvSpPr/>
          <p:nvPr>
            <p:ph type="title"/>
          </p:nvPr>
        </p:nvSpPr>
        <p:spPr>
          <a:xfrm>
            <a:off x="1587500" y="6908800"/>
            <a:ext cx="13081000" cy="1600200"/>
          </a:xfrm>
          <a:prstGeom prst="rect">
            <a:avLst/>
          </a:prstGeom>
        </p:spPr>
        <p:txBody>
          <a:bodyPr/>
          <a:lstStyle/>
          <a:p>
            <a:pPr/>
            <a:r>
              <a:t>Title Text</a:t>
            </a:r>
          </a:p>
        </p:txBody>
      </p:sp>
      <p:sp>
        <p:nvSpPr>
          <p:cNvPr id="80" name="Shape 8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body" idx="1"/>
          </p:nvPr>
        </p:nvSpPr>
        <p:spPr>
          <a:xfrm>
            <a:off x="1587500" y="1193800"/>
            <a:ext cx="13081000" cy="6769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587500" y="241300"/>
            <a:ext cx="13081000" cy="2286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a:r>
              <a:t>Title Text</a:t>
            </a:r>
          </a:p>
        </p:txBody>
      </p:sp>
      <p:sp>
        <p:nvSpPr>
          <p:cNvPr id="4" name="Shape 4"/>
          <p:cNvSpPr/>
          <p:nvPr>
            <p:ph type="sldNum" sz="quarter" idx="2"/>
          </p:nvPr>
        </p:nvSpPr>
        <p:spPr>
          <a:xfrm>
            <a:off x="7988300" y="8750300"/>
            <a:ext cx="266700" cy="279400"/>
          </a:xfrm>
          <a:prstGeom prst="rect">
            <a:avLst/>
          </a:prstGeom>
          <a:ln w="12700">
            <a:miter lim="400000"/>
          </a:ln>
        </p:spPr>
        <p:txBody>
          <a:bodyPr wrap="none" lIns="38100" tIns="38100" rIns="38100" bIns="38100">
            <a:spAutoFit/>
          </a:bodyPr>
          <a:lstStyle>
            <a:lvl1pPr>
              <a:defRPr sz="1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1pPr>
      <a:lvl2pPr marL="0" marR="0" indent="2286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2pPr>
      <a:lvl3pPr marL="0" marR="0" indent="4572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3pPr>
      <a:lvl4pPr marL="0" marR="0" indent="6858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4pPr>
      <a:lvl5pPr marL="0" marR="0" indent="9144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5pPr>
      <a:lvl6pPr marL="0" marR="0" indent="11430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6pPr>
      <a:lvl7pPr marL="0" marR="0" indent="13716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7pPr>
      <a:lvl8pPr marL="0" marR="0" indent="16002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8pPr>
      <a:lvl9pPr marL="0" marR="0" indent="1828800" algn="ctr" defTabSz="546100" rtl="0" latinLnBrk="0">
        <a:lnSpc>
          <a:spcPct val="100000"/>
        </a:lnSpc>
        <a:spcBef>
          <a:spcPts val="0"/>
        </a:spcBef>
        <a:spcAft>
          <a:spcPts val="0"/>
        </a:spcAft>
        <a:buClrTx/>
        <a:buSzTx/>
        <a:buFontTx/>
        <a:buNone/>
        <a:tabLst/>
        <a:defRPr b="0" baseline="0" cap="none" i="0" spc="0" strike="noStrike" sz="7400" u="none">
          <a:ln>
            <a:noFill/>
          </a:ln>
          <a:solidFill>
            <a:srgbClr val="000000"/>
          </a:solidFill>
          <a:uFillTx/>
          <a:latin typeface="+mn-lt"/>
          <a:ea typeface="+mn-ea"/>
          <a:cs typeface="+mn-cs"/>
          <a:sym typeface="Gill Sans"/>
        </a:defRPr>
      </a:lvl9pPr>
    </p:titleStyle>
    <p:bodyStyle>
      <a:lvl1pPr marL="698500" marR="0" indent="-4445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1pPr>
      <a:lvl2pPr marL="1041400" marR="0" indent="-4445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2pPr>
      <a:lvl3pPr marL="1384300" marR="0" indent="-4445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3pPr>
      <a:lvl4pPr marL="1739900" marR="0" indent="-4445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4pPr>
      <a:lvl5pPr marL="2082800" marR="0" indent="-4445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5pPr>
      <a:lvl6pPr marL="17983200" marR="0" indent="-160020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6pPr>
      <a:lvl7pPr marL="18326100" marR="0" indent="-160020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7pPr>
      <a:lvl8pPr marL="18669000" marR="0" indent="-160020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8pPr>
      <a:lvl9pPr marL="19011900" marR="0" indent="-16002000" algn="l" defTabSz="546100" rtl="0" latinLnBrk="0">
        <a:lnSpc>
          <a:spcPct val="100000"/>
        </a:lnSpc>
        <a:spcBef>
          <a:spcPts val="4400"/>
        </a:spcBef>
        <a:spcAft>
          <a:spcPts val="0"/>
        </a:spcAft>
        <a:buClrTx/>
        <a:buSzPct val="171000"/>
        <a:buFontTx/>
        <a:buChar char="•"/>
        <a:tabLst/>
        <a:defRPr b="0" baseline="0" cap="none" i="0" spc="0" strike="noStrike" sz="3600" u="none">
          <a:ln>
            <a:noFill/>
          </a:ln>
          <a:solidFill>
            <a:srgbClr val="000000"/>
          </a:solidFill>
          <a:uFillTx/>
          <a:latin typeface="+mn-lt"/>
          <a:ea typeface="+mn-ea"/>
          <a:cs typeface="+mn-cs"/>
          <a:sym typeface="Gill Sans"/>
        </a:defRPr>
      </a:lvl9pPr>
    </p:bodyStyle>
    <p:otherStyle>
      <a:lvl1pPr marL="0" marR="0" indent="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1pPr>
      <a:lvl2pPr marL="0" marR="0" indent="2286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2pPr>
      <a:lvl3pPr marL="0" marR="0" indent="4572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3pPr>
      <a:lvl4pPr marL="0" marR="0" indent="6858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4pPr>
      <a:lvl5pPr marL="0" marR="0" indent="9144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5pPr>
      <a:lvl6pPr marL="0" marR="0" indent="11430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6pPr>
      <a:lvl7pPr marL="0" marR="0" indent="13716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7pPr>
      <a:lvl8pPr marL="0" marR="0" indent="16002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8pPr>
      <a:lvl9pPr marL="0" marR="0" indent="1828800" algn="ctr" defTabSz="5461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Gill San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8.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title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38" name="Shape 138"/>
          <p:cNvSpPr/>
          <p:nvPr/>
        </p:nvSpPr>
        <p:spPr>
          <a:xfrm>
            <a:off x="9007754" y="8191500"/>
            <a:ext cx="4812928" cy="6985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r" defTabSz="647700">
              <a:defRPr sz="4200"/>
            </a:lvl1pPr>
          </a:lstStyle>
          <a:p>
            <a:pPr/>
            <a:r>
              <a:t>The Formula of Vision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8"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69" name="Shape 169"/>
          <p:cNvSpPr/>
          <p:nvPr/>
        </p:nvSpPr>
        <p:spPr>
          <a:xfrm>
            <a:off x="558800" y="93344"/>
            <a:ext cx="13284200" cy="195961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Pastor’s DNA</a:t>
            </a:r>
          </a:p>
          <a:p>
            <a:pPr algn="l">
              <a:lnSpc>
                <a:spcPct val="90000"/>
              </a:lnSpc>
            </a:pPr>
          </a:p>
          <a:p>
            <a:pPr algn="l">
              <a:lnSpc>
                <a:spcPct val="90000"/>
              </a:lnSpc>
            </a:pPr>
            <a:r>
              <a:t>To consider the </a:t>
            </a:r>
            <a:r>
              <a:rPr b="1"/>
              <a:t>future</a:t>
            </a:r>
            <a:r>
              <a:t> of your church, look at the pastor’s DNA:</a:t>
            </a:r>
          </a:p>
        </p:txBody>
      </p:sp>
      <p:pic>
        <p:nvPicPr>
          <p:cNvPr id="170" name="Grid1-04.png"/>
          <p:cNvPicPr>
            <a:picLocks noChangeAspect="1"/>
          </p:cNvPicPr>
          <p:nvPr/>
        </p:nvPicPr>
        <p:blipFill>
          <a:blip r:embed="rId3">
            <a:extLst/>
          </a:blip>
          <a:stretch>
            <a:fillRect/>
          </a:stretch>
        </p:blipFill>
        <p:spPr>
          <a:xfrm>
            <a:off x="3657600" y="2755900"/>
            <a:ext cx="7205256" cy="46609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2"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73" name="Shape 173"/>
          <p:cNvSpPr/>
          <p:nvPr/>
        </p:nvSpPr>
        <p:spPr>
          <a:xfrm>
            <a:off x="3143026" y="6159500"/>
            <a:ext cx="1468315"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nSpc>
                <a:spcPct val="90000"/>
              </a:lnSpc>
            </a:lvl1pPr>
          </a:lstStyle>
          <a:p>
            <a:pPr/>
            <a:r>
              <a:t>Church</a:t>
            </a:r>
          </a:p>
        </p:txBody>
      </p:sp>
      <p:sp>
        <p:nvSpPr>
          <p:cNvPr id="174" name="Shape 174"/>
          <p:cNvSpPr/>
          <p:nvPr/>
        </p:nvSpPr>
        <p:spPr>
          <a:xfrm>
            <a:off x="9854604" y="6159500"/>
            <a:ext cx="1278559"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t>Pastor</a:t>
            </a:r>
          </a:p>
        </p:txBody>
      </p:sp>
      <p:pic>
        <p:nvPicPr>
          <p:cNvPr id="175" name="F12 Vision Images.png"/>
          <p:cNvPicPr>
            <a:picLocks noChangeAspect="1"/>
          </p:cNvPicPr>
          <p:nvPr/>
        </p:nvPicPr>
        <p:blipFill>
          <a:blip r:embed="rId3">
            <a:extLst/>
          </a:blip>
          <a:stretch>
            <a:fillRect/>
          </a:stretch>
        </p:blipFill>
        <p:spPr>
          <a:xfrm>
            <a:off x="981450" y="2370945"/>
            <a:ext cx="6040164" cy="3949701"/>
          </a:xfrm>
          <a:prstGeom prst="rect">
            <a:avLst/>
          </a:prstGeom>
          <a:ln w="12700">
            <a:miter lim="400000"/>
          </a:ln>
        </p:spPr>
      </p:pic>
      <p:pic>
        <p:nvPicPr>
          <p:cNvPr id="176" name="Grid1-04.png"/>
          <p:cNvPicPr>
            <a:picLocks noChangeAspect="1"/>
          </p:cNvPicPr>
          <p:nvPr/>
        </p:nvPicPr>
        <p:blipFill>
          <a:blip r:embed="rId4">
            <a:extLst/>
          </a:blip>
          <a:stretch>
            <a:fillRect/>
          </a:stretch>
        </p:blipFill>
        <p:spPr>
          <a:xfrm>
            <a:off x="7445636" y="2371368"/>
            <a:ext cx="6108701" cy="3951566"/>
          </a:xfrm>
          <a:prstGeom prst="rect">
            <a:avLst/>
          </a:prstGeom>
          <a:ln w="12700">
            <a:miter lim="400000"/>
          </a:ln>
        </p:spPr>
      </p:pic>
      <p:sp>
        <p:nvSpPr>
          <p:cNvPr id="177" name="Shape 177"/>
          <p:cNvSpPr/>
          <p:nvPr/>
        </p:nvSpPr>
        <p:spPr>
          <a:xfrm>
            <a:off x="558800" y="101600"/>
            <a:ext cx="133731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5500"/>
            </a:pPr>
            <a:r>
              <a:t>Capitalize on the Common Denominator</a:t>
            </a:r>
          </a:p>
          <a:p>
            <a:pPr algn="l">
              <a:lnSpc>
                <a:spcPct val="90000"/>
              </a:lnSpc>
            </a:pPr>
          </a:p>
          <a:p>
            <a:pPr algn="l">
              <a:lnSpc>
                <a:spcPct val="90000"/>
              </a:lnSpc>
            </a:pPr>
            <a:r>
              <a:t>The pastor’s and the church’s DNA are not likely to be a perfect match:</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79"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80" name="Shape 180"/>
          <p:cNvSpPr/>
          <p:nvPr/>
        </p:nvSpPr>
        <p:spPr>
          <a:xfrm>
            <a:off x="558800" y="101600"/>
            <a:ext cx="13360400" cy="179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5500"/>
            </a:pPr>
            <a:r>
              <a:t>Capitalize on the Common Denominator</a:t>
            </a:r>
          </a:p>
          <a:p>
            <a:pPr algn="l">
              <a:lnSpc>
                <a:spcPct val="90000"/>
              </a:lnSpc>
            </a:pPr>
          </a:p>
          <a:p>
            <a:pPr algn="l">
              <a:lnSpc>
                <a:spcPct val="90000"/>
              </a:lnSpc>
            </a:pPr>
            <a:r>
              <a:t>Start where you agree:</a:t>
            </a:r>
          </a:p>
        </p:txBody>
      </p:sp>
      <p:pic>
        <p:nvPicPr>
          <p:cNvPr id="181" name="Grid1-03.png"/>
          <p:cNvPicPr>
            <a:picLocks noChangeAspect="1"/>
          </p:cNvPicPr>
          <p:nvPr/>
        </p:nvPicPr>
        <p:blipFill>
          <a:blip r:embed="rId3">
            <a:extLst/>
          </a:blip>
          <a:stretch>
            <a:fillRect/>
          </a:stretch>
        </p:blipFill>
        <p:spPr>
          <a:xfrm>
            <a:off x="717550" y="2166452"/>
            <a:ext cx="13030200" cy="4208949"/>
          </a:xfrm>
          <a:prstGeom prst="rect">
            <a:avLst/>
          </a:prstGeom>
          <a:ln w="12700">
            <a:miter lim="400000"/>
          </a:ln>
        </p:spPr>
      </p:pic>
      <p:sp>
        <p:nvSpPr>
          <p:cNvPr id="182" name="Shape 182"/>
          <p:cNvSpPr/>
          <p:nvPr/>
        </p:nvSpPr>
        <p:spPr>
          <a:xfrm>
            <a:off x="2558826" y="6311900"/>
            <a:ext cx="1468315"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t>Church</a:t>
            </a:r>
          </a:p>
        </p:txBody>
      </p:sp>
      <p:sp>
        <p:nvSpPr>
          <p:cNvPr id="183" name="Shape 183"/>
          <p:cNvSpPr/>
          <p:nvPr/>
        </p:nvSpPr>
        <p:spPr>
          <a:xfrm>
            <a:off x="8813204" y="6311900"/>
            <a:ext cx="1278559"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t>Pastor</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5"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86" name="Shape 186"/>
          <p:cNvSpPr/>
          <p:nvPr/>
        </p:nvSpPr>
        <p:spPr>
          <a:xfrm>
            <a:off x="558800" y="101600"/>
            <a:ext cx="13373100" cy="6629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Discovering Vision</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Reasons to consider a new vision statement at your church:</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p>
          <a:p>
            <a:pPr lvl="6"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Perhaps the existing vision is still in tact, but there is just no passion or involvement. </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p>
          <a:p>
            <a:pPr lvl="4"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Would a new vision statement encourage more of the church to be involved?</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p>
          <a:p>
            <a:pPr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Would a new vision statement create excitement in the church?</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p>
          <a:p>
            <a:pPr marL="444500" indent="-228600" algn="l">
              <a:lnSpc>
                <a:spcPct val="90000"/>
              </a:lnSpc>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Has the excitement for the existing vision statement dwindled?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8"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89" name="Shape 189"/>
          <p:cNvSpPr/>
          <p:nvPr/>
        </p:nvSpPr>
        <p:spPr>
          <a:xfrm>
            <a:off x="558800" y="101600"/>
            <a:ext cx="12547600" cy="6261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Discovering Vision</a:t>
            </a:r>
          </a:p>
          <a:p>
            <a:pPr algn="l">
              <a:lnSpc>
                <a:spcPct val="90000"/>
              </a:lnSpc>
              <a:defRPr sz="4000"/>
            </a:pPr>
          </a:p>
          <a:p>
            <a:pPr algn="l">
              <a:lnSpc>
                <a:spcPct val="90000"/>
              </a:lnSpc>
              <a:defRPr sz="4000"/>
            </a:pPr>
            <a:r>
              <a:t>Step 1: Prayer</a:t>
            </a:r>
          </a:p>
          <a:p>
            <a:pPr algn="l">
              <a:lnSpc>
                <a:spcPct val="90000"/>
              </a:lnSpc>
              <a:defRPr sz="4000"/>
            </a:pPr>
            <a:r>
              <a:t> </a:t>
            </a:r>
          </a:p>
          <a:p>
            <a:pPr algn="l">
              <a:lnSpc>
                <a:spcPct val="90000"/>
              </a:lnSpc>
              <a:defRPr sz="4000"/>
            </a:pPr>
            <a:r>
              <a:t>Step 2: Dreaming</a:t>
            </a:r>
          </a:p>
          <a:p>
            <a:pPr algn="l">
              <a:lnSpc>
                <a:spcPct val="90000"/>
              </a:lnSpc>
              <a:defRPr sz="4000"/>
            </a:pPr>
          </a:p>
          <a:p>
            <a:pPr algn="l">
              <a:lnSpc>
                <a:spcPct val="90000"/>
              </a:lnSpc>
              <a:defRPr sz="4000"/>
            </a:pPr>
            <a:r>
              <a:t>Step 3: Researching</a:t>
            </a:r>
          </a:p>
          <a:p>
            <a:pPr algn="l">
              <a:lnSpc>
                <a:spcPct val="90000"/>
              </a:lnSpc>
              <a:defRPr sz="4000"/>
            </a:pPr>
          </a:p>
          <a:p>
            <a:pPr algn="l">
              <a:lnSpc>
                <a:spcPct val="90000"/>
              </a:lnSpc>
              <a:defRPr sz="4000"/>
            </a:pPr>
            <a:r>
              <a:t>Step 4: Brainstorming </a:t>
            </a:r>
          </a:p>
          <a:p>
            <a:pPr algn="l">
              <a:lnSpc>
                <a:spcPct val="90000"/>
              </a:lnSpc>
              <a:defRPr sz="4000"/>
            </a:pPr>
          </a:p>
          <a:p>
            <a:pPr algn="l">
              <a:lnSpc>
                <a:spcPct val="90000"/>
              </a:lnSpc>
              <a:defRPr sz="4000"/>
            </a:pPr>
            <a:r>
              <a:t>Step 5: Challenging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1"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92" name="Shape 192"/>
          <p:cNvSpPr/>
          <p:nvPr/>
        </p:nvSpPr>
        <p:spPr>
          <a:xfrm>
            <a:off x="558800" y="101600"/>
            <a:ext cx="12547600" cy="5168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6600"/>
            </a:pPr>
            <a:r>
              <a:t>Communicating the Vision</a:t>
            </a:r>
          </a:p>
          <a:p>
            <a:pPr algn="l">
              <a:lnSpc>
                <a:spcPct val="90000"/>
              </a:lnSpc>
              <a:defRPr sz="4000"/>
            </a:pPr>
          </a:p>
          <a:p>
            <a:pPr algn="l"/>
            <a:r>
              <a:t>Vision must be memorable, motivating, and mobilizing.</a:t>
            </a:r>
          </a:p>
          <a:p>
            <a:pPr algn="l"/>
          </a:p>
          <a:p>
            <a:pPr algn="l"/>
            <a:r>
              <a:t>Practical ideas for distinguishing vision through branding:</a:t>
            </a:r>
          </a:p>
          <a:p>
            <a:pPr marL="419100" indent="-292100" algn="l">
              <a:buSzPct val="125000"/>
              <a:buChar char="•"/>
            </a:pPr>
            <a:r>
              <a:t>Graphics</a:t>
            </a:r>
          </a:p>
          <a:p>
            <a:pPr marL="419100" indent="-292100" algn="l">
              <a:lnSpc>
                <a:spcPct val="90000"/>
              </a:lnSpc>
              <a:buSzPct val="125000"/>
              <a:buChar char="•"/>
            </a:pPr>
            <a:r>
              <a:t>Language</a:t>
            </a:r>
          </a:p>
          <a:p>
            <a:pPr marL="419100" indent="-292100" algn="l">
              <a:buSzPct val="125000"/>
              <a:buChar char="•"/>
            </a:pPr>
            <a:r>
              <a:t>Environments</a:t>
            </a:r>
          </a:p>
          <a:p>
            <a:pPr marL="419100" indent="-292100" algn="l">
              <a:buSzPct val="125000"/>
              <a:buChar char="•"/>
            </a:pPr>
            <a:r>
              <a:t>Simplicity</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4"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95" name="Shape 195"/>
          <p:cNvSpPr/>
          <p:nvPr/>
        </p:nvSpPr>
        <p:spPr>
          <a:xfrm>
            <a:off x="558800" y="101600"/>
            <a:ext cx="13296900" cy="4165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6600"/>
            </a:pPr>
            <a:r>
              <a:t>Celebrating the Vision</a:t>
            </a:r>
            <a:r>
              <a:rPr i="1" sz="4000"/>
              <a:t> </a:t>
            </a:r>
            <a:endParaRPr i="1" sz="4000"/>
          </a:p>
          <a:p>
            <a:pPr algn="l"/>
            <a:endParaRPr i="1"/>
          </a:p>
          <a:p>
            <a:pPr algn="l"/>
            <a:r>
              <a:t>Celebrate vision through repetition:</a:t>
            </a:r>
          </a:p>
          <a:p>
            <a:pPr algn="l"/>
          </a:p>
          <a:p>
            <a:pPr marL="419100" indent="-292100" algn="l">
              <a:buSzPct val="125000"/>
              <a:buChar char="•"/>
            </a:pPr>
            <a:r>
              <a:t>Preaching your vision</a:t>
            </a:r>
          </a:p>
          <a:p>
            <a:pPr marL="419100" indent="-292100" algn="l">
              <a:buSzPct val="125000"/>
              <a:buChar char="•"/>
            </a:pPr>
            <a:r>
              <a:t>Tying programming to vision</a:t>
            </a:r>
          </a:p>
          <a:p>
            <a:pPr marL="419100" indent="-292100" algn="l">
              <a:buSzPct val="125000"/>
              <a:buChar char="•"/>
            </a:pPr>
            <a:r>
              <a:t>Celebrate vision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7" name="title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9"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200" name="Shape 200"/>
          <p:cNvSpPr/>
          <p:nvPr/>
        </p:nvSpPr>
        <p:spPr>
          <a:xfrm>
            <a:off x="558800" y="101600"/>
            <a:ext cx="12661900" cy="506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Directing Vision</a:t>
            </a:r>
          </a:p>
          <a:p>
            <a:pPr lvl="6" indent="279400" algn="l">
              <a:lnSpc>
                <a:spcPct val="90000"/>
              </a:lnSpc>
              <a:defRPr sz="5600">
                <a:solidFill>
                  <a:srgbClr val="A7A9AB"/>
                </a:solidFill>
              </a:defRPr>
            </a:pPr>
            <a:r>
              <a:t>White Board</a:t>
            </a:r>
          </a:p>
          <a:p>
            <a:pPr algn="l">
              <a:lnSpc>
                <a:spcPct val="90000"/>
              </a:lnSpc>
              <a:defRPr sz="4000"/>
            </a:pPr>
          </a:p>
          <a:p>
            <a:pPr algn="l">
              <a:lnSpc>
                <a:spcPct val="90000"/>
              </a:lnSpc>
            </a:pPr>
            <a:r>
              <a:t>Practical Steps for Directing Vision:</a:t>
            </a:r>
          </a:p>
          <a:p>
            <a:pPr marL="546100" indent="-368300" algn="l">
              <a:lnSpc>
                <a:spcPct val="90000"/>
              </a:lnSpc>
              <a:buSzPct val="100000"/>
              <a:buChar char="•"/>
            </a:pPr>
          </a:p>
          <a:p>
            <a:pPr marL="546100" indent="-368300" algn="l">
              <a:lnSpc>
                <a:spcPct val="90000"/>
              </a:lnSpc>
              <a:buSzPct val="100000"/>
              <a:buChar char="•"/>
            </a:pPr>
            <a:r>
              <a:t>Create a not-to-do list</a:t>
            </a:r>
          </a:p>
          <a:p>
            <a:pPr marL="546100" indent="-368300" algn="l">
              <a:lnSpc>
                <a:spcPct val="90000"/>
              </a:lnSpc>
              <a:buSzPct val="100000"/>
              <a:buChar char="•"/>
            </a:pPr>
            <a:r>
              <a:t>Resources</a:t>
            </a:r>
          </a:p>
          <a:p>
            <a:pPr marL="546100" indent="-368300" algn="l">
              <a:lnSpc>
                <a:spcPct val="90000"/>
              </a:lnSpc>
              <a:buSzPct val="100000"/>
              <a:buChar char="•"/>
            </a:pPr>
            <a:r>
              <a:t>Calendar</a:t>
            </a:r>
          </a:p>
          <a:p>
            <a:pPr marL="546100" indent="-368300" algn="l">
              <a:lnSpc>
                <a:spcPct val="90000"/>
              </a:lnSpc>
              <a:buSzPct val="100000"/>
              <a:buChar char="•"/>
            </a:pPr>
            <a:r>
              <a:t>Relationships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2"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203" name="Shape 203"/>
          <p:cNvSpPr/>
          <p:nvPr/>
        </p:nvSpPr>
        <p:spPr>
          <a:xfrm>
            <a:off x="406400" y="4226321"/>
            <a:ext cx="14224000" cy="1041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876300" marR="457200" indent="-292100" algn="l">
              <a:buSzPct val="125000"/>
              <a:buChar char="•"/>
            </a:pPr>
          </a:p>
        </p:txBody>
      </p:sp>
      <p:sp>
        <p:nvSpPr>
          <p:cNvPr id="204" name="Shape 204"/>
          <p:cNvSpPr/>
          <p:nvPr/>
        </p:nvSpPr>
        <p:spPr>
          <a:xfrm>
            <a:off x="558800" y="101600"/>
            <a:ext cx="12661900" cy="5067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Delegating Vision</a:t>
            </a:r>
          </a:p>
          <a:p>
            <a:pPr lvl="6" indent="279400" algn="l">
              <a:lnSpc>
                <a:spcPct val="90000"/>
              </a:lnSpc>
              <a:defRPr sz="5600">
                <a:solidFill>
                  <a:srgbClr val="A7A9AB"/>
                </a:solidFill>
              </a:defRPr>
            </a:pPr>
            <a:r>
              <a:t>White Board</a:t>
            </a:r>
          </a:p>
          <a:p>
            <a:pPr algn="l">
              <a:lnSpc>
                <a:spcPct val="90000"/>
              </a:lnSpc>
              <a:defRPr sz="4000"/>
            </a:pPr>
          </a:p>
          <a:p>
            <a:pPr algn="l">
              <a:lnSpc>
                <a:spcPct val="90000"/>
              </a:lnSpc>
            </a:pPr>
            <a:r>
              <a:t>Practical Steps for Directing Vision:</a:t>
            </a:r>
          </a:p>
          <a:p>
            <a:pPr marL="546100" indent="-368300" algn="l">
              <a:lnSpc>
                <a:spcPct val="90000"/>
              </a:lnSpc>
              <a:buSzPct val="100000"/>
              <a:buChar char="•"/>
            </a:pPr>
          </a:p>
          <a:p>
            <a:pPr marL="546100" indent="-368300" algn="l">
              <a:lnSpc>
                <a:spcPct val="90000"/>
              </a:lnSpc>
              <a:buSzPct val="100000"/>
              <a:buChar char="•"/>
            </a:pPr>
            <a:r>
              <a:t>Through your leaders - the Vision must extend beyond yourself</a:t>
            </a:r>
          </a:p>
          <a:p>
            <a:pPr marL="546100" indent="-368300" algn="l">
              <a:lnSpc>
                <a:spcPct val="90000"/>
              </a:lnSpc>
              <a:buSzPct val="100000"/>
              <a:buChar char="•"/>
            </a:pPr>
            <a:r>
              <a:t>Through evaluation</a:t>
            </a:r>
          </a:p>
          <a:p>
            <a:pPr marL="546100" indent="-368300" algn="l">
              <a:lnSpc>
                <a:spcPct val="90000"/>
              </a:lnSpc>
              <a:buSzPct val="100000"/>
              <a:buChar char="•"/>
            </a:pPr>
            <a:r>
              <a:t>Through modeling</a:t>
            </a:r>
          </a:p>
          <a:p>
            <a:pPr marL="546100" indent="-368300" algn="l">
              <a:lnSpc>
                <a:spcPct val="90000"/>
              </a:lnSpc>
              <a:buSzPct val="100000"/>
              <a:buChar char="•"/>
            </a:pPr>
            <a:r>
              <a:t>Through measurement</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41" name="Shape 141"/>
          <p:cNvSpPr/>
          <p:nvPr/>
        </p:nvSpPr>
        <p:spPr>
          <a:xfrm>
            <a:off x="558800" y="101600"/>
            <a:ext cx="13322300" cy="4546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Formula of Vision:</a:t>
            </a:r>
          </a:p>
          <a:p>
            <a:pPr algn="l">
              <a:lnSpc>
                <a:spcPct val="90000"/>
              </a:lnSpc>
              <a:defRPr sz="5600">
                <a:solidFill>
                  <a:srgbClr val="A7A9AB"/>
                </a:solidFill>
              </a:defRPr>
            </a:pPr>
            <a:r>
              <a:t>Capitalize on the Common Denominator</a:t>
            </a:r>
          </a:p>
          <a:p>
            <a:pPr algn="l">
              <a:lnSpc>
                <a:spcPct val="90000"/>
              </a:lnSpc>
            </a:pPr>
          </a:p>
          <a:p>
            <a:pPr algn="l">
              <a:lnSpc>
                <a:spcPct val="90000"/>
              </a:lnSpc>
            </a:pPr>
            <a:r>
              <a:t>Pastors all over the world are seeking to find a perfect vision for carrying out The Great Commission in their respective settings.</a:t>
            </a:r>
          </a:p>
          <a:p>
            <a:pPr algn="l">
              <a:lnSpc>
                <a:spcPct val="90000"/>
              </a:lnSpc>
            </a:pPr>
          </a:p>
          <a:p>
            <a:pPr algn="l">
              <a:lnSpc>
                <a:spcPct val="90000"/>
              </a:lnSpc>
            </a:pPr>
            <a:r>
              <a:t>When you </a:t>
            </a:r>
            <a:r>
              <a:rPr i="1"/>
              <a:t>Capitalize on Your Common Denominator </a:t>
            </a:r>
            <a:r>
              <a:t>you take a step towards unveiling God’s vision for your church to reach your city.</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06"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207" name="Shape 207"/>
          <p:cNvSpPr/>
          <p:nvPr/>
        </p:nvSpPr>
        <p:spPr>
          <a:xfrm>
            <a:off x="558800" y="101600"/>
            <a:ext cx="13385800" cy="307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100"/>
            </a:pPr>
            <a:r>
              <a:t>Defining Vision (The Hedgehog Concept)</a:t>
            </a:r>
          </a:p>
          <a:p>
            <a:pPr lvl="6" indent="279400" algn="l">
              <a:lnSpc>
                <a:spcPct val="90000"/>
              </a:lnSpc>
              <a:defRPr sz="5600">
                <a:solidFill>
                  <a:srgbClr val="A7A9AB"/>
                </a:solidFill>
              </a:defRPr>
            </a:pPr>
            <a:r>
              <a:t>White Board</a:t>
            </a:r>
          </a:p>
          <a:p>
            <a:pPr algn="l">
              <a:lnSpc>
                <a:spcPct val="90000"/>
              </a:lnSpc>
            </a:pPr>
          </a:p>
          <a:p>
            <a:pPr algn="l">
              <a:lnSpc>
                <a:spcPct val="90000"/>
              </a:lnSpc>
            </a:pPr>
            <a:r>
              <a:t>A first step for defining vision in your church is often to utilize a business principle.</a:t>
            </a:r>
          </a:p>
        </p:txBody>
      </p:sp>
      <p:pic>
        <p:nvPicPr>
          <p:cNvPr id="208" name="Hedgehog Concepts-01.png"/>
          <p:cNvPicPr>
            <a:picLocks noChangeAspect="1"/>
          </p:cNvPicPr>
          <p:nvPr/>
        </p:nvPicPr>
        <p:blipFill>
          <a:blip r:embed="rId3">
            <a:extLst/>
          </a:blip>
          <a:stretch>
            <a:fillRect/>
          </a:stretch>
        </p:blipFill>
        <p:spPr>
          <a:xfrm>
            <a:off x="3258555" y="2692400"/>
            <a:ext cx="7975601" cy="645525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0"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211" name="Shape 211"/>
          <p:cNvSpPr/>
          <p:nvPr/>
        </p:nvSpPr>
        <p:spPr>
          <a:xfrm>
            <a:off x="558800" y="101600"/>
            <a:ext cx="13373100" cy="7747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000"/>
            </a:pPr>
            <a:r>
              <a:t>Discovering Vision (The Church Concept)</a:t>
            </a:r>
          </a:p>
          <a:p>
            <a:pPr algn="l">
              <a:lnSpc>
                <a:spcPct val="90000"/>
              </a:lnSpc>
              <a:defRPr sz="5600">
                <a:solidFill>
                  <a:srgbClr val="A7A9AB"/>
                </a:solidFill>
              </a:defRPr>
            </a:pPr>
            <a:r>
              <a:t>White Board</a:t>
            </a:r>
          </a:p>
          <a:p>
            <a:pPr algn="l">
              <a:lnSpc>
                <a:spcPct val="90000"/>
              </a:lnSpc>
            </a:pPr>
          </a:p>
          <a:p>
            <a:pPr algn="l">
              <a:lnSpc>
                <a:spcPct val="90000"/>
              </a:lnSpc>
            </a:pPr>
            <a:r>
              <a:t>Find the common threads through all of these areas to focus your church’s vision:</a:t>
            </a:r>
          </a:p>
          <a:p>
            <a:pPr algn="l">
              <a:lnSpc>
                <a:spcPct val="90000"/>
              </a:lnSpc>
            </a:pPr>
          </a:p>
          <a:p>
            <a:pPr lvl="1" algn="l">
              <a:lnSpc>
                <a:spcPct val="90000"/>
              </a:lnSpc>
            </a:pPr>
            <a:r>
              <a:t>PASSION - What are people excited about?</a:t>
            </a:r>
          </a:p>
          <a:p>
            <a:pPr lvl="1" algn="l">
              <a:lnSpc>
                <a:spcPct val="90000"/>
              </a:lnSpc>
            </a:pPr>
          </a:p>
          <a:p>
            <a:pPr lvl="1" algn="l">
              <a:lnSpc>
                <a:spcPct val="90000"/>
              </a:lnSpc>
            </a:pPr>
            <a:r>
              <a:t>GIFTING - What can we be the best at?</a:t>
            </a:r>
          </a:p>
          <a:p>
            <a:pPr lvl="1" algn="l">
              <a:lnSpc>
                <a:spcPct val="90000"/>
              </a:lnSpc>
            </a:pPr>
          </a:p>
          <a:p>
            <a:pPr lvl="1" algn="l">
              <a:lnSpc>
                <a:spcPct val="90000"/>
              </a:lnSpc>
            </a:pPr>
            <a:r>
              <a:t>RESOURCING - Where are we best </a:t>
            </a:r>
          </a:p>
          <a:p>
            <a:pPr lvl="2" algn="l">
              <a:lnSpc>
                <a:spcPct val="90000"/>
              </a:lnSpc>
            </a:pPr>
            <a:r>
              <a:t>resourced to actually grow?</a:t>
            </a:r>
          </a:p>
          <a:p>
            <a:pPr lvl="1" algn="l">
              <a:lnSpc>
                <a:spcPct val="90000"/>
              </a:lnSpc>
            </a:pPr>
          </a:p>
          <a:p>
            <a:pPr lvl="1" algn="l">
              <a:lnSpc>
                <a:spcPct val="90000"/>
              </a:lnSpc>
            </a:pPr>
            <a:r>
              <a:t>LOCATION - What are the needs of </a:t>
            </a:r>
          </a:p>
          <a:p>
            <a:pPr lvl="8" algn="l">
              <a:lnSpc>
                <a:spcPct val="90000"/>
              </a:lnSpc>
            </a:pPr>
            <a:r>
              <a:t>our area?</a:t>
            </a:r>
          </a:p>
        </p:txBody>
      </p:sp>
      <p:pic>
        <p:nvPicPr>
          <p:cNvPr id="212" name="Hedgehog Concepts-02.png"/>
          <p:cNvPicPr>
            <a:picLocks noChangeAspect="1"/>
          </p:cNvPicPr>
          <p:nvPr/>
        </p:nvPicPr>
        <p:blipFill>
          <a:blip r:embed="rId3">
            <a:extLst/>
          </a:blip>
          <a:stretch>
            <a:fillRect/>
          </a:stretch>
        </p:blipFill>
        <p:spPr>
          <a:xfrm>
            <a:off x="7004050" y="2937867"/>
            <a:ext cx="7683500" cy="6218833"/>
          </a:xfrm>
          <a:prstGeom prst="rect">
            <a:avLst/>
          </a:prstGeom>
          <a:ln w="12700">
            <a:miter lim="400000"/>
          </a:ln>
        </p:spPr>
      </p:pic>
      <p:sp>
        <p:nvSpPr>
          <p:cNvPr id="213" name="Shape 213"/>
          <p:cNvSpPr/>
          <p:nvPr/>
        </p:nvSpPr>
        <p:spPr>
          <a:xfrm>
            <a:off x="10490200" y="5715000"/>
            <a:ext cx="736600" cy="419100"/>
          </a:xfrm>
          <a:prstGeom prst="rect">
            <a:avLst/>
          </a:prstGeom>
          <a:solidFill>
            <a:srgbClr val="000000"/>
          </a:solidFill>
          <a:ln w="25400">
            <a:solidFill>
              <a:srgbClr val="000000"/>
            </a:solidFill>
            <a:miter lim="400000"/>
          </a:ln>
        </p:spPr>
        <p:txBody>
          <a:bodyPr lIns="38100" tIns="38100" rIns="38100" bIns="38100" anchor="ctr"/>
          <a:lstStyle/>
          <a:p>
            <a:pPr>
              <a:defRPr sz="3400">
                <a:solidFill>
                  <a:srgbClr val="FFFFFF"/>
                </a:solidFill>
                <a:effectLst>
                  <a:outerShdw sx="100000" sy="100000" kx="0" ky="0" algn="b" rotWithShape="0" blurRad="381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5" name="title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216" name="Shape 216"/>
          <p:cNvSpPr/>
          <p:nvPr/>
        </p:nvSpPr>
        <p:spPr>
          <a:xfrm>
            <a:off x="7683500" y="4267200"/>
            <a:ext cx="896367"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a:r>
              <a:t>Text</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18"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219" name="Shape 219"/>
          <p:cNvSpPr/>
          <p:nvPr/>
        </p:nvSpPr>
        <p:spPr>
          <a:xfrm>
            <a:off x="558800" y="44449"/>
            <a:ext cx="13347700" cy="6959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defRPr sz="6600"/>
            </a:pPr>
            <a:r>
              <a:t>The Formula of Vision:</a:t>
            </a:r>
          </a:p>
          <a:p>
            <a:pPr algn="l">
              <a:defRPr sz="5600">
                <a:solidFill>
                  <a:srgbClr val="A7A9AB"/>
                </a:solidFill>
              </a:defRPr>
            </a:pPr>
            <a:r>
              <a:t>Lab</a:t>
            </a:r>
            <a:endParaRPr i="1"/>
          </a:p>
          <a:p>
            <a:pPr algn="l">
              <a:defRPr b="1" sz="2000"/>
            </a:pPr>
            <a:endParaRPr i="1"/>
          </a:p>
          <a:p>
            <a:pPr algn="l">
              <a:defRPr b="1" sz="2500"/>
            </a:pPr>
            <a:r>
              <a:rPr i="1"/>
              <a:t>Checklist:</a:t>
            </a:r>
            <a:r>
              <a:t> </a:t>
            </a:r>
          </a:p>
          <a:p>
            <a:pPr algn="l">
              <a:buSzPct val="125000"/>
              <a:buFont typeface="Lucida Grande"/>
              <a:buChar char="✓"/>
              <a:defRPr sz="2000"/>
            </a:pPr>
            <a:r>
              <a:rPr b="1"/>
              <a:t>Schedule</a:t>
            </a:r>
            <a:r>
              <a:t> a private prayer day (concerning key demographic and overall vision) AND a sit down with key leaders for a </a:t>
            </a:r>
          </a:p>
          <a:p>
            <a:pPr algn="l">
              <a:defRPr sz="2000"/>
            </a:pPr>
            <a:r>
              <a:t>   dream session for where your church could be in 5-7 years.</a:t>
            </a:r>
          </a:p>
          <a:p>
            <a:pPr algn="l">
              <a:buSzPct val="125000"/>
              <a:buFont typeface="Lucida Grande"/>
              <a:buChar char="✓"/>
              <a:defRPr sz="2000"/>
            </a:pPr>
            <a:r>
              <a:rPr b="1"/>
              <a:t>Read</a:t>
            </a:r>
            <a:r>
              <a:t> </a:t>
            </a:r>
            <a:r>
              <a:rPr i="1"/>
              <a:t>Good To Great </a:t>
            </a:r>
            <a:r>
              <a:t>by Jim Collins OR </a:t>
            </a:r>
            <a:r>
              <a:rPr i="1"/>
              <a:t>Making Vision Stick</a:t>
            </a:r>
            <a:r>
              <a:t> by Andy Stanley</a:t>
            </a:r>
          </a:p>
          <a:p>
            <a:pPr algn="l">
              <a:buSzPct val="125000"/>
              <a:buFont typeface="Lucida Grande"/>
              <a:buChar char="✓"/>
              <a:defRPr sz="2000"/>
            </a:pPr>
            <a:r>
              <a:rPr b="1"/>
              <a:t>Meet</a:t>
            </a:r>
            <a:r>
              <a:rPr b="1" i="1"/>
              <a:t> </a:t>
            </a:r>
            <a:r>
              <a:t>weekly (for 6 weeks) with your team to brainstorm how to align and communicate your vision.</a:t>
            </a:r>
          </a:p>
          <a:p>
            <a:pPr algn="l">
              <a:defRPr sz="2000"/>
            </a:pPr>
          </a:p>
          <a:p>
            <a:pPr algn="l">
              <a:defRPr b="1" sz="2500"/>
            </a:pPr>
            <a:r>
              <a:t>Discussion </a:t>
            </a:r>
            <a:r>
              <a:rPr i="1"/>
              <a:t>Questions</a:t>
            </a:r>
            <a:r>
              <a:t>: </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b="1"/>
              <a:t>?</a:t>
            </a:r>
            <a:r>
              <a:t> List 10 reasons why people should attend our church...</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rPr b="1"/>
              <a:t>?</a:t>
            </a:r>
            <a:r>
              <a:t> How would aligning your church’s schedule, resources, energy, etc. with your church’s vision change the way the church</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2000"/>
            </a:pPr>
            <a:r>
              <a:t>   functions?</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pPr>
            <a:r>
              <a:t>? </a:t>
            </a:r>
            <a:r>
              <a:rPr b="0"/>
              <a:t>Are there any areas of ministry in your church where your (the pastor’s) interests and the church’s interests are aligned</a:t>
            </a:r>
            <a:endParaRPr b="0"/>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b="1" sz="2000"/>
            </a:pPr>
            <a:r>
              <a:rPr b="0"/>
              <a:t>   but there is still no progress?</a:t>
            </a:r>
          </a:p>
          <a:p>
            <a:pPr algn="l">
              <a:defRPr sz="2000"/>
            </a:pPr>
            <a:endParaRPr i="1"/>
          </a:p>
          <a:p>
            <a:pPr algn="l">
              <a:defRPr sz="2500"/>
            </a:pPr>
            <a:r>
              <a:rPr b="1" i="1"/>
              <a:t>Tool</a:t>
            </a:r>
            <a:r>
              <a:rPr b="1"/>
              <a:t>:</a:t>
            </a:r>
            <a:r>
              <a:t>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44" name="Shape 144"/>
          <p:cNvSpPr/>
          <p:nvPr/>
        </p:nvSpPr>
        <p:spPr>
          <a:xfrm>
            <a:off x="558800" y="36195"/>
            <a:ext cx="13360400" cy="676021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Great Commission</a:t>
            </a:r>
          </a:p>
          <a:p>
            <a:pPr algn="l">
              <a:lnSpc>
                <a:spcPct val="90000"/>
              </a:lnSpc>
            </a:pPr>
          </a:p>
          <a:p>
            <a:pPr algn="l">
              <a:lnSpc>
                <a:spcPct val="90000"/>
              </a:lnSpc>
            </a:pPr>
            <a:r>
              <a:t>The words </a:t>
            </a:r>
            <a:r>
              <a:rPr b="1"/>
              <a:t>mission</a:t>
            </a:r>
            <a:r>
              <a:t> and </a:t>
            </a:r>
            <a:r>
              <a:rPr b="1"/>
              <a:t>vision</a:t>
            </a:r>
            <a:r>
              <a:t> are often confusing.  </a:t>
            </a:r>
          </a:p>
          <a:p>
            <a:pPr algn="l">
              <a:lnSpc>
                <a:spcPct val="90000"/>
              </a:lnSpc>
            </a:pPr>
          </a:p>
          <a:p>
            <a:pPr lvl="1" algn="l">
              <a:lnSpc>
                <a:spcPct val="90000"/>
              </a:lnSpc>
            </a:pPr>
            <a:r>
              <a:t>Mission defines </a:t>
            </a:r>
            <a:r>
              <a:rPr b="1"/>
              <a:t>WHY</a:t>
            </a:r>
            <a:r>
              <a:t> your church exists.  </a:t>
            </a:r>
          </a:p>
          <a:p>
            <a:pPr algn="l">
              <a:lnSpc>
                <a:spcPct val="90000"/>
              </a:lnSpc>
            </a:pPr>
          </a:p>
          <a:p>
            <a:pPr lvl="1" algn="l">
              <a:lnSpc>
                <a:spcPct val="90000"/>
              </a:lnSpc>
            </a:pPr>
            <a:r>
              <a:t>Vision defines </a:t>
            </a:r>
            <a:r>
              <a:rPr b="1"/>
              <a:t>HOW</a:t>
            </a:r>
            <a:r>
              <a:t> you will fulfill the mission. </a:t>
            </a:r>
          </a:p>
          <a:p>
            <a:pPr algn="l">
              <a:lnSpc>
                <a:spcPct val="90000"/>
              </a:lnSpc>
            </a:pPr>
          </a:p>
          <a:p>
            <a:pPr algn="l">
              <a:lnSpc>
                <a:spcPct val="90000"/>
              </a:lnSpc>
            </a:pPr>
            <a:r>
              <a:t>Your church’s mission has already been established:</a:t>
            </a:r>
          </a:p>
          <a:p>
            <a:pPr algn="l">
              <a:lnSpc>
                <a:spcPct val="90000"/>
              </a:lnSpc>
            </a:pPr>
          </a:p>
          <a:p>
            <a:pPr lvl="2" algn="l">
              <a:lnSpc>
                <a:spcPct val="90000"/>
              </a:lnSpc>
              <a:defRPr b="1"/>
            </a:pPr>
            <a:r>
              <a:rPr i="1"/>
              <a:t>“Therefore </a:t>
            </a:r>
            <a:r>
              <a:rPr i="1" u="sng"/>
              <a:t>go</a:t>
            </a:r>
            <a:r>
              <a:rPr i="1"/>
              <a:t> and </a:t>
            </a:r>
            <a:r>
              <a:rPr i="1" u="sng"/>
              <a:t>make disciples</a:t>
            </a:r>
            <a:r>
              <a:rPr i="1"/>
              <a:t> of all nations, </a:t>
            </a:r>
            <a:r>
              <a:rPr i="1" u="sng"/>
              <a:t>baptizing them</a:t>
            </a:r>
            <a:r>
              <a:rPr i="1"/>
              <a:t> in the name of the Father and of the Son and of the Holy Spirit.”</a:t>
            </a:r>
            <a:r>
              <a:t>  - Matthew 28:19</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6"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47" name="Shape 147"/>
          <p:cNvSpPr/>
          <p:nvPr/>
        </p:nvSpPr>
        <p:spPr>
          <a:xfrm>
            <a:off x="558800" y="50799"/>
            <a:ext cx="13360400" cy="5334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Vision Starts with Mission</a:t>
            </a:r>
          </a:p>
          <a:p>
            <a:pPr algn="l">
              <a:lnSpc>
                <a:spcPct val="90000"/>
              </a:lnSpc>
            </a:pPr>
          </a:p>
          <a:p>
            <a:pPr algn="l">
              <a:lnSpc>
                <a:spcPct val="90000"/>
              </a:lnSpc>
            </a:pPr>
            <a:r>
              <a:t>Your church’s </a:t>
            </a:r>
            <a:r>
              <a:rPr b="1"/>
              <a:t>vision</a:t>
            </a:r>
            <a:r>
              <a:t> must reflect these three elements given to us in </a:t>
            </a:r>
            <a:r>
              <a:rPr b="1"/>
              <a:t>Matthew 28:19</a:t>
            </a:r>
            <a:r>
              <a:t>:</a:t>
            </a:r>
          </a:p>
          <a:p>
            <a:pPr algn="l">
              <a:lnSpc>
                <a:spcPct val="90000"/>
              </a:lnSpc>
            </a:pPr>
          </a:p>
          <a:p>
            <a:pPr lvl="2" algn="l">
              <a:lnSpc>
                <a:spcPct val="90000"/>
              </a:lnSpc>
            </a:pPr>
            <a:r>
              <a:rPr b="1"/>
              <a:t>Go</a:t>
            </a:r>
            <a:r>
              <a:t> - OUTREACH</a:t>
            </a:r>
          </a:p>
          <a:p>
            <a:pPr lvl="2" algn="l">
              <a:lnSpc>
                <a:spcPct val="90000"/>
              </a:lnSpc>
            </a:pPr>
          </a:p>
          <a:p>
            <a:pPr lvl="2" algn="l">
              <a:lnSpc>
                <a:spcPct val="90000"/>
              </a:lnSpc>
            </a:pPr>
            <a:r>
              <a:rPr b="1"/>
              <a:t>Baptize</a:t>
            </a:r>
            <a:r>
              <a:t> - WORSHIP EXPERIENCE (FOR LIFE CHANGE)</a:t>
            </a:r>
          </a:p>
          <a:p>
            <a:pPr lvl="2" algn="l">
              <a:lnSpc>
                <a:spcPct val="90000"/>
              </a:lnSpc>
            </a:pPr>
          </a:p>
          <a:p>
            <a:pPr lvl="2" algn="l">
              <a:lnSpc>
                <a:spcPct val="90000"/>
              </a:lnSpc>
            </a:pPr>
            <a:r>
              <a:rPr b="1"/>
              <a:t>Disciple</a:t>
            </a:r>
            <a:r>
              <a:t> - CONNECTION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9"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50" name="Shape 150"/>
          <p:cNvSpPr/>
          <p:nvPr/>
        </p:nvSpPr>
        <p:spPr>
          <a:xfrm>
            <a:off x="558800" y="80009"/>
            <a:ext cx="13309600" cy="432308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Difference Vision Makes</a:t>
            </a:r>
            <a:r>
              <a:rPr b="1" sz="3600"/>
              <a:t> </a:t>
            </a:r>
            <a:endParaRPr b="1" sz="3600"/>
          </a:p>
          <a:p>
            <a:pPr lvl="5" indent="0" algn="l">
              <a:lnSpc>
                <a:spcPct val="90000"/>
              </a:lnSpc>
              <a:defRPr sz="6600"/>
            </a:pPr>
            <a:endParaRPr b="1" sz="3600"/>
          </a:p>
          <a:p>
            <a:pPr lvl="5" indent="0" algn="l">
              <a:lnSpc>
                <a:spcPct val="90000"/>
              </a:lnSpc>
              <a:defRPr sz="6600"/>
            </a:pPr>
            <a:r>
              <a:rPr b="1" sz="3600"/>
              <a:t>Without Vision                       With Vision</a:t>
            </a:r>
            <a:endParaRPr b="1" sz="3600"/>
          </a:p>
          <a:p>
            <a:pPr algn="l">
              <a:lnSpc>
                <a:spcPct val="90000"/>
              </a:lnSpc>
            </a:pPr>
            <a:r>
              <a:t>Various wins are celebrated            Everyone celebrates the same wins</a:t>
            </a:r>
          </a:p>
          <a:p>
            <a:pPr algn="l">
              <a:lnSpc>
                <a:spcPct val="90000"/>
              </a:lnSpc>
            </a:pPr>
            <a:r>
              <a:t>Inward focused                              Outward focused</a:t>
            </a:r>
          </a:p>
          <a:p>
            <a:pPr algn="l">
              <a:lnSpc>
                <a:spcPct val="90000"/>
              </a:lnSpc>
            </a:pPr>
            <a:r>
              <a:t>Maintenance focused                      Growth focused</a:t>
            </a:r>
          </a:p>
          <a:p>
            <a:pPr algn="l">
              <a:lnSpc>
                <a:spcPct val="90000"/>
              </a:lnSpc>
            </a:pPr>
            <a:r>
              <a:t>Spectators                                     Participators</a:t>
            </a:r>
          </a:p>
          <a:p>
            <a:pPr algn="l">
              <a:lnSpc>
                <a:spcPct val="90000"/>
              </a:lnSpc>
            </a:pPr>
            <a:r>
              <a:t>Change is life-threatening               Change is necessary to meet goals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2"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53" name="Shape 153"/>
          <p:cNvSpPr/>
          <p:nvPr/>
        </p:nvSpPr>
        <p:spPr>
          <a:xfrm>
            <a:off x="558800" y="101600"/>
            <a:ext cx="13347700" cy="42799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Vision Caster</a:t>
            </a:r>
          </a:p>
          <a:p>
            <a:pPr algn="l">
              <a:lnSpc>
                <a:spcPct val="90000"/>
              </a:lnSpc>
            </a:pPr>
          </a:p>
          <a:p>
            <a:pPr algn="l">
              <a:lnSpc>
                <a:spcPct val="90000"/>
              </a:lnSpc>
            </a:pPr>
            <a:r>
              <a:t>The role of the senior pastor has drastically changed since the 1960’s.  At that time, the congregation’s expectations centered around the pastor’s preaching and care.  Those elements are still vitally       important, but today, senior pastors must be focused on being proactive in leadership development, vision casting and keeping the church centered on mission.</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5"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56" name="Shape 156"/>
          <p:cNvSpPr/>
          <p:nvPr/>
        </p:nvSpPr>
        <p:spPr>
          <a:xfrm>
            <a:off x="558800" y="101600"/>
            <a:ext cx="13474700" cy="7150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Defining Your Vision</a:t>
            </a:r>
          </a:p>
          <a:p>
            <a:pPr algn="l">
              <a:lnSpc>
                <a:spcPct val="90000"/>
              </a:lnSpc>
              <a:defRPr sz="4000"/>
            </a:pPr>
          </a:p>
          <a:p>
            <a:pPr algn="l">
              <a:lnSpc>
                <a:spcPct val="90000"/>
              </a:lnSpc>
            </a:pPr>
            <a:r>
              <a:t>Vision is how your church is </a:t>
            </a:r>
            <a:r>
              <a:rPr b="1" u="sng"/>
              <a:t>uniquely</a:t>
            </a:r>
            <a:r>
              <a:t> equipped, empowered, and resourced to accomplish the mission.</a:t>
            </a:r>
          </a:p>
          <a:p>
            <a:pPr algn="l">
              <a:lnSpc>
                <a:spcPct val="90000"/>
              </a:lnSpc>
            </a:pPr>
          </a:p>
          <a:p>
            <a:pPr lvl="2" algn="l">
              <a:lnSpc>
                <a:spcPct val="90000"/>
              </a:lnSpc>
            </a:pPr>
            <a:r>
              <a:t>Vision is not just a slogan.</a:t>
            </a:r>
          </a:p>
          <a:p>
            <a:pPr lvl="2" algn="l">
              <a:lnSpc>
                <a:spcPct val="90000"/>
              </a:lnSpc>
            </a:pPr>
          </a:p>
          <a:p>
            <a:pPr lvl="2" algn="l">
              <a:lnSpc>
                <a:spcPct val="90000"/>
              </a:lnSpc>
            </a:pPr>
            <a:r>
              <a:t>Vision is not just a list of specific goals.</a:t>
            </a:r>
          </a:p>
          <a:p>
            <a:pPr lvl="2" algn="l">
              <a:lnSpc>
                <a:spcPct val="90000"/>
              </a:lnSpc>
            </a:pPr>
          </a:p>
          <a:p>
            <a:pPr lvl="2" algn="l">
              <a:lnSpc>
                <a:spcPct val="90000"/>
              </a:lnSpc>
            </a:pPr>
            <a:r>
              <a:t>Vision is not assumed - people must be compelled to move toward it. </a:t>
            </a:r>
          </a:p>
          <a:p>
            <a:pPr lvl="2" algn="l">
              <a:lnSpc>
                <a:spcPct val="90000"/>
              </a:lnSpc>
            </a:pPr>
          </a:p>
          <a:p>
            <a:pPr lvl="2" algn="l">
              <a:lnSpc>
                <a:spcPct val="90000"/>
              </a:lnSpc>
            </a:pPr>
            <a:r>
              <a:t>Vision is not self sustaining- it will not continue if you walk away from it.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8"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59" name="Shape 159"/>
          <p:cNvSpPr/>
          <p:nvPr/>
        </p:nvSpPr>
        <p:spPr>
          <a:xfrm>
            <a:off x="558800" y="101600"/>
            <a:ext cx="13385800" cy="3746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Search for Uniqueness Begins with</a:t>
            </a:r>
          </a:p>
          <a:p>
            <a:pPr algn="l">
              <a:lnSpc>
                <a:spcPct val="90000"/>
              </a:lnSpc>
              <a:defRPr sz="6600"/>
            </a:pPr>
            <a:r>
              <a:t>Discovering DNA</a:t>
            </a: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p>
          <a:p>
            <a:pPr algn="l">
              <a:lnSpc>
                <a:spcPct val="9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t>Every church and leader represent a combination of passions and personalities that are as unique as the strands of DNA which make up the human body.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61" name="blank formula 12 key.png"/>
          <p:cNvPicPr>
            <a:picLocks noChangeAspect="1"/>
          </p:cNvPicPr>
          <p:nvPr/>
        </p:nvPicPr>
        <p:blipFill>
          <a:blip r:embed="rId2">
            <a:extLst/>
          </a:blip>
          <a:stretch>
            <a:fillRect/>
          </a:stretch>
        </p:blipFill>
        <p:spPr>
          <a:xfrm>
            <a:off x="0" y="0"/>
            <a:ext cx="16256000" cy="9144000"/>
          </a:xfrm>
          <a:prstGeom prst="rect">
            <a:avLst/>
          </a:prstGeom>
          <a:ln w="12700">
            <a:miter lim="400000"/>
          </a:ln>
        </p:spPr>
      </p:pic>
      <p:sp>
        <p:nvSpPr>
          <p:cNvPr id="162" name="Shape 162"/>
          <p:cNvSpPr/>
          <p:nvPr/>
        </p:nvSpPr>
        <p:spPr>
          <a:xfrm>
            <a:off x="558800" y="95250"/>
            <a:ext cx="13373100" cy="24257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p>
            <a:pPr algn="l">
              <a:lnSpc>
                <a:spcPct val="90000"/>
              </a:lnSpc>
              <a:defRPr sz="6600"/>
            </a:pPr>
            <a:r>
              <a:t>The Church’s DNA</a:t>
            </a:r>
          </a:p>
          <a:p>
            <a:pPr algn="l">
              <a:lnSpc>
                <a:spcPct val="90000"/>
              </a:lnSpc>
            </a:pPr>
          </a:p>
          <a:p>
            <a:pPr algn="l">
              <a:lnSpc>
                <a:spcPct val="90000"/>
              </a:lnSpc>
            </a:pPr>
            <a:r>
              <a:t>To consider the </a:t>
            </a:r>
            <a:r>
              <a:rPr b="1"/>
              <a:t>past</a:t>
            </a:r>
            <a:r>
              <a:t> and </a:t>
            </a:r>
            <a:r>
              <a:rPr b="1"/>
              <a:t>present</a:t>
            </a:r>
            <a:r>
              <a:t> of your church, look at the church’s DNA:</a:t>
            </a:r>
          </a:p>
        </p:txBody>
      </p:sp>
      <p:sp>
        <p:nvSpPr>
          <p:cNvPr id="163" name="Shape 163"/>
          <p:cNvSpPr/>
          <p:nvPr/>
        </p:nvSpPr>
        <p:spPr>
          <a:xfrm>
            <a:off x="8267935" y="4508500"/>
            <a:ext cx="2597697"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FFFFFF"/>
                </a:solidFill>
              </a:defRPr>
            </a:lvl1pPr>
          </a:lstStyle>
          <a:p>
            <a:pPr/>
            <a:r>
              <a:t>Kid’s Ministry</a:t>
            </a:r>
          </a:p>
        </p:txBody>
      </p:sp>
      <p:sp>
        <p:nvSpPr>
          <p:cNvPr id="164" name="Shape 164"/>
          <p:cNvSpPr/>
          <p:nvPr/>
        </p:nvSpPr>
        <p:spPr>
          <a:xfrm>
            <a:off x="4033353" y="6172200"/>
            <a:ext cx="2735660"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FFFFFF"/>
                </a:solidFill>
              </a:defRPr>
            </a:lvl1pPr>
          </a:lstStyle>
          <a:p>
            <a:pPr/>
            <a:r>
              <a:t>Sunday School</a:t>
            </a:r>
          </a:p>
        </p:txBody>
      </p:sp>
      <p:sp>
        <p:nvSpPr>
          <p:cNvPr id="165" name="Shape 165"/>
          <p:cNvSpPr/>
          <p:nvPr/>
        </p:nvSpPr>
        <p:spPr>
          <a:xfrm>
            <a:off x="8429116" y="6172200"/>
            <a:ext cx="2275335" cy="5969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defRPr>
                <a:solidFill>
                  <a:srgbClr val="FFFFFF"/>
                </a:solidFill>
              </a:defRPr>
            </a:lvl1pPr>
          </a:lstStyle>
          <a:p>
            <a:pPr/>
            <a:r>
              <a:t>Community</a:t>
            </a:r>
          </a:p>
        </p:txBody>
      </p:sp>
      <p:pic>
        <p:nvPicPr>
          <p:cNvPr id="166" name="F12 Vision Images.png"/>
          <p:cNvPicPr>
            <a:picLocks noChangeAspect="1"/>
          </p:cNvPicPr>
          <p:nvPr/>
        </p:nvPicPr>
        <p:blipFill>
          <a:blip r:embed="rId3">
            <a:extLst/>
          </a:blip>
          <a:stretch>
            <a:fillRect/>
          </a:stretch>
        </p:blipFill>
        <p:spPr>
          <a:xfrm>
            <a:off x="3661150" y="2751028"/>
            <a:ext cx="7175501" cy="4692105"/>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Gill Sans"/>
        <a:ea typeface="Gill Sans"/>
        <a:cs typeface="Gill Sans"/>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0" hangingPunct="0">
          <a:lnSpc>
            <a:spcPct val="100000"/>
          </a:lnSpc>
          <a:spcBef>
            <a:spcPts val="0"/>
          </a:spcBef>
          <a:spcAft>
            <a:spcPts val="0"/>
          </a:spcAft>
          <a:buClrTx/>
          <a:buSzTx/>
          <a:buFontTx/>
          <a:buNone/>
          <a:tabLst/>
          <a:defRPr b="0" baseline="0" cap="none" i="0" spc="0" strike="noStrike" sz="34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461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