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3970000" cy="10795000"/>
  <p:notesSz cx="6858000" cy="9144000"/>
  <p:defaultTextStyle>
    <a:lvl1pPr algn="ctr" defTabSz="647700">
      <a:defRPr sz="4200">
        <a:latin typeface="+mn-lt"/>
        <a:ea typeface="+mn-ea"/>
        <a:cs typeface="+mn-cs"/>
        <a:sym typeface="Gill Sans"/>
      </a:defRPr>
    </a:lvl1pPr>
    <a:lvl2pPr indent="266700" algn="ctr" defTabSz="647700">
      <a:defRPr sz="4200">
        <a:latin typeface="+mn-lt"/>
        <a:ea typeface="+mn-ea"/>
        <a:cs typeface="+mn-cs"/>
        <a:sym typeface="Gill Sans"/>
      </a:defRPr>
    </a:lvl2pPr>
    <a:lvl3pPr indent="533400" algn="ctr" defTabSz="647700">
      <a:defRPr sz="4200">
        <a:latin typeface="+mn-lt"/>
        <a:ea typeface="+mn-ea"/>
        <a:cs typeface="+mn-cs"/>
        <a:sym typeface="Gill Sans"/>
      </a:defRPr>
    </a:lvl3pPr>
    <a:lvl4pPr indent="800100" algn="ctr" defTabSz="647700">
      <a:defRPr sz="4200">
        <a:latin typeface="+mn-lt"/>
        <a:ea typeface="+mn-ea"/>
        <a:cs typeface="+mn-cs"/>
        <a:sym typeface="Gill Sans"/>
      </a:defRPr>
    </a:lvl4pPr>
    <a:lvl5pPr indent="1066800" algn="ctr" defTabSz="647700">
      <a:defRPr sz="4200">
        <a:latin typeface="+mn-lt"/>
        <a:ea typeface="+mn-ea"/>
        <a:cs typeface="+mn-cs"/>
        <a:sym typeface="Gill Sans"/>
      </a:defRPr>
    </a:lvl5pPr>
    <a:lvl6pPr indent="1333500" algn="ctr" defTabSz="647700">
      <a:defRPr sz="4200">
        <a:latin typeface="+mn-lt"/>
        <a:ea typeface="+mn-ea"/>
        <a:cs typeface="+mn-cs"/>
        <a:sym typeface="Gill Sans"/>
      </a:defRPr>
    </a:lvl6pPr>
    <a:lvl7pPr indent="1612900" algn="ctr" defTabSz="647700">
      <a:defRPr sz="4200">
        <a:latin typeface="+mn-lt"/>
        <a:ea typeface="+mn-ea"/>
        <a:cs typeface="+mn-cs"/>
        <a:sym typeface="Gill Sans"/>
      </a:defRPr>
    </a:lvl7pPr>
    <a:lvl8pPr indent="1879600" algn="ctr" defTabSz="647700">
      <a:defRPr sz="4200">
        <a:latin typeface="+mn-lt"/>
        <a:ea typeface="+mn-ea"/>
        <a:cs typeface="+mn-cs"/>
        <a:sym typeface="Gill Sans"/>
      </a:defRPr>
    </a:lvl8pPr>
    <a:lvl9pPr indent="2146300" algn="ctr" defTabSz="647700">
      <a:defRPr sz="4200">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p:nvPr>
            <p:ph type="sldImg"/>
          </p:nvPr>
        </p:nvSpPr>
        <p:spPr>
          <a:xfrm>
            <a:off x="1143000" y="685800"/>
            <a:ext cx="4572000" cy="3429000"/>
          </a:xfrm>
          <a:prstGeom prst="rect">
            <a:avLst/>
          </a:prstGeom>
        </p:spPr>
        <p:txBody>
          <a:bodyPr/>
          <a:lstStyle/>
          <a:p>
            <a:pPr lvl="0"/>
          </a:p>
        </p:txBody>
      </p:sp>
      <p:sp>
        <p:nvSpPr>
          <p:cNvPr id="43" name="Shape 4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defRPr sz="2200">
        <a:latin typeface="Lucida Grande"/>
        <a:ea typeface="Lucida Grande"/>
        <a:cs typeface="Lucida Grande"/>
        <a:sym typeface="Lucida Grande"/>
      </a:defRPr>
    </a:lvl1pPr>
    <a:lvl2pPr indent="228600" defTabSz="457200">
      <a:defRPr sz="2200">
        <a:latin typeface="Lucida Grande"/>
        <a:ea typeface="Lucida Grande"/>
        <a:cs typeface="Lucida Grande"/>
        <a:sym typeface="Lucida Grande"/>
      </a:defRPr>
    </a:lvl2pPr>
    <a:lvl3pPr indent="457200" defTabSz="457200">
      <a:defRPr sz="2200">
        <a:latin typeface="Lucida Grande"/>
        <a:ea typeface="Lucida Grande"/>
        <a:cs typeface="Lucida Grande"/>
        <a:sym typeface="Lucida Grande"/>
      </a:defRPr>
    </a:lvl3pPr>
    <a:lvl4pPr indent="685800" defTabSz="457200">
      <a:defRPr sz="2200">
        <a:latin typeface="Lucida Grande"/>
        <a:ea typeface="Lucida Grande"/>
        <a:cs typeface="Lucida Grande"/>
        <a:sym typeface="Lucida Grande"/>
      </a:defRPr>
    </a:lvl4pPr>
    <a:lvl5pPr indent="914400" defTabSz="457200">
      <a:defRPr sz="2200">
        <a:latin typeface="Lucida Grande"/>
        <a:ea typeface="Lucida Grande"/>
        <a:cs typeface="Lucida Grande"/>
        <a:sym typeface="Lucida Grande"/>
      </a:defRPr>
    </a:lvl5pPr>
    <a:lvl6pPr indent="1143000" defTabSz="457200">
      <a:defRPr sz="2200">
        <a:latin typeface="Lucida Grande"/>
        <a:ea typeface="Lucida Grande"/>
        <a:cs typeface="Lucida Grande"/>
        <a:sym typeface="Lucida Grande"/>
      </a:defRPr>
    </a:lvl6pPr>
    <a:lvl7pPr indent="1371600" defTabSz="457200">
      <a:defRPr sz="2200">
        <a:latin typeface="Lucida Grande"/>
        <a:ea typeface="Lucida Grande"/>
        <a:cs typeface="Lucida Grande"/>
        <a:sym typeface="Lucida Grande"/>
      </a:defRPr>
    </a:lvl7pPr>
    <a:lvl8pPr indent="1600200" defTabSz="457200">
      <a:defRPr sz="2200">
        <a:latin typeface="Lucida Grande"/>
        <a:ea typeface="Lucida Grande"/>
        <a:cs typeface="Lucida Grande"/>
        <a:sym typeface="Lucida Grande"/>
      </a:defRPr>
    </a:lvl8pPr>
    <a:lvl9pPr indent="1828800" defTabSz="45720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358900" y="1816100"/>
            <a:ext cx="11239500" cy="3657600"/>
          </a:xfrm>
          <a:prstGeom prst="rect">
            <a:avLst/>
          </a:prstGeom>
        </p:spPr>
        <p:txBody>
          <a:bodyPr anchor="b"/>
          <a:lstStyle/>
          <a:p>
            <a:pPr lvl="0">
              <a:defRPr sz="1800"/>
            </a:pPr>
            <a:r>
              <a:rPr sz="8600"/>
              <a:t>Title Text</a:t>
            </a:r>
          </a:p>
        </p:txBody>
      </p:sp>
      <p:sp>
        <p:nvSpPr>
          <p:cNvPr id="6" name="Shape 6"/>
          <p:cNvSpPr/>
          <p:nvPr>
            <p:ph type="body" idx="1"/>
          </p:nvPr>
        </p:nvSpPr>
        <p:spPr>
          <a:xfrm>
            <a:off x="1358900" y="5562600"/>
            <a:ext cx="11239500" cy="12573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lvl="0">
              <a:defRPr sz="1800"/>
            </a:pPr>
            <a:r>
              <a:rPr sz="3400"/>
              <a:t>Body Level One</a:t>
            </a:r>
            <a:endParaRPr sz="3400"/>
          </a:p>
          <a:p>
            <a:pPr lvl="1">
              <a:defRPr sz="1800"/>
            </a:pPr>
            <a:r>
              <a:rPr sz="3400"/>
              <a:t>Body Level Two</a:t>
            </a:r>
            <a:endParaRPr sz="3400"/>
          </a:p>
          <a:p>
            <a:pPr lvl="2">
              <a:defRPr sz="1800"/>
            </a:pPr>
            <a:r>
              <a:rPr sz="3400"/>
              <a:t>Body Level Three</a:t>
            </a:r>
            <a:endParaRPr sz="3400"/>
          </a:p>
          <a:p>
            <a:pPr lvl="3">
              <a:defRPr sz="1800"/>
            </a:pPr>
            <a:r>
              <a:rPr sz="3400"/>
              <a:t>Body Level Four</a:t>
            </a:r>
            <a:endParaRPr sz="3400"/>
          </a:p>
          <a:p>
            <a:pPr lvl="4">
              <a:defRPr sz="1800"/>
            </a:pPr>
            <a:r>
              <a:rPr sz="34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25" name="Shape 25"/>
          <p:cNvSpPr/>
          <p:nvPr>
            <p:ph type="title"/>
          </p:nvPr>
        </p:nvSpPr>
        <p:spPr>
          <a:xfrm>
            <a:off x="685800" y="1562100"/>
            <a:ext cx="6311900" cy="3657600"/>
          </a:xfrm>
          <a:prstGeom prst="rect">
            <a:avLst/>
          </a:prstGeom>
        </p:spPr>
        <p:txBody>
          <a:bodyPr anchor="b"/>
          <a:lstStyle>
            <a:lvl1pPr>
              <a:defRPr sz="7200"/>
            </a:lvl1pPr>
          </a:lstStyle>
          <a:p>
            <a:pPr lvl="0">
              <a:defRPr sz="1800"/>
            </a:pPr>
            <a:r>
              <a:rPr sz="7200"/>
              <a:t>Title Text</a:t>
            </a:r>
          </a:p>
        </p:txBody>
      </p:sp>
      <p:sp>
        <p:nvSpPr>
          <p:cNvPr id="26" name="Shape 26"/>
          <p:cNvSpPr/>
          <p:nvPr>
            <p:ph type="body" idx="1"/>
          </p:nvPr>
        </p:nvSpPr>
        <p:spPr>
          <a:xfrm>
            <a:off x="685800" y="5308600"/>
            <a:ext cx="6311900" cy="36576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lvl="0">
              <a:defRPr sz="1800"/>
            </a:pPr>
            <a:r>
              <a:rPr sz="3400"/>
              <a:t>Body Level One</a:t>
            </a:r>
            <a:endParaRPr sz="3400"/>
          </a:p>
          <a:p>
            <a:pPr lvl="1">
              <a:defRPr sz="1800"/>
            </a:pPr>
            <a:r>
              <a:rPr sz="3400"/>
              <a:t>Body Level Two</a:t>
            </a:r>
            <a:endParaRPr sz="3400"/>
          </a:p>
          <a:p>
            <a:pPr lvl="2">
              <a:defRPr sz="1800"/>
            </a:pPr>
            <a:r>
              <a:rPr sz="3400"/>
              <a:t>Body Level Three</a:t>
            </a:r>
            <a:endParaRPr sz="3400"/>
          </a:p>
          <a:p>
            <a:pPr lvl="3">
              <a:defRPr sz="1800"/>
            </a:pPr>
            <a:r>
              <a:rPr sz="3400"/>
              <a:t>Body Level Four</a:t>
            </a:r>
            <a:endParaRPr sz="3400"/>
          </a:p>
          <a:p>
            <a:pPr lvl="4">
              <a:defRPr sz="1800"/>
            </a:pPr>
            <a:r>
              <a:rPr sz="3400"/>
              <a:t>Body Level Five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spTree>
      <p:nvGrpSpPr>
        <p:cNvPr id="1" name=""/>
        <p:cNvGrpSpPr/>
        <p:nvPr/>
      </p:nvGrpSpPr>
      <p:grpSpPr>
        <a:xfrm>
          <a:off x="0" y="0"/>
          <a:ext cx="0" cy="0"/>
          <a:chOff x="0" y="0"/>
          <a:chExt cx="0" cy="0"/>
        </a:xfrm>
      </p:grpSpPr>
      <p:sp>
        <p:nvSpPr>
          <p:cNvPr id="28" name="Shape 28"/>
          <p:cNvSpPr/>
          <p:nvPr>
            <p:ph type="title"/>
          </p:nvPr>
        </p:nvSpPr>
        <p:spPr>
          <a:xfrm>
            <a:off x="685800" y="1562100"/>
            <a:ext cx="6311900" cy="3657600"/>
          </a:xfrm>
          <a:prstGeom prst="rect">
            <a:avLst/>
          </a:prstGeom>
        </p:spPr>
        <p:txBody>
          <a:bodyPr anchor="b"/>
          <a:lstStyle>
            <a:lvl1pPr>
              <a:defRPr sz="7200"/>
            </a:lvl1pPr>
          </a:lstStyle>
          <a:p>
            <a:pPr lvl="0">
              <a:defRPr sz="1800"/>
            </a:pPr>
            <a:r>
              <a:rPr sz="7200"/>
              <a:t>Title Text</a:t>
            </a:r>
          </a:p>
        </p:txBody>
      </p:sp>
      <p:sp>
        <p:nvSpPr>
          <p:cNvPr id="29" name="Shape 29"/>
          <p:cNvSpPr/>
          <p:nvPr>
            <p:ph type="body" idx="1"/>
          </p:nvPr>
        </p:nvSpPr>
        <p:spPr>
          <a:xfrm>
            <a:off x="685800" y="5308600"/>
            <a:ext cx="6311900" cy="36576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lvl="0">
              <a:defRPr sz="1800"/>
            </a:pPr>
            <a:r>
              <a:rPr sz="3400"/>
              <a:t>Body Level One</a:t>
            </a:r>
            <a:endParaRPr sz="3400"/>
          </a:p>
          <a:p>
            <a:pPr lvl="1">
              <a:defRPr sz="1800"/>
            </a:pPr>
            <a:r>
              <a:rPr sz="3400"/>
              <a:t>Body Level Two</a:t>
            </a:r>
            <a:endParaRPr sz="3400"/>
          </a:p>
          <a:p>
            <a:pPr lvl="2">
              <a:defRPr sz="1800"/>
            </a:pPr>
            <a:r>
              <a:rPr sz="3400"/>
              <a:t>Body Level Three</a:t>
            </a:r>
            <a:endParaRPr sz="3400"/>
          </a:p>
          <a:p>
            <a:pPr lvl="3">
              <a:defRPr sz="1800"/>
            </a:pPr>
            <a:r>
              <a:rPr sz="3400"/>
              <a:t>Body Level Four</a:t>
            </a:r>
            <a:endParaRPr sz="3400"/>
          </a:p>
          <a:p>
            <a:pPr lvl="4">
              <a:defRPr sz="1800"/>
            </a:pPr>
            <a:r>
              <a:rPr sz="3400"/>
              <a:t>Body Level Five</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31" name="Shape 31"/>
          <p:cNvSpPr/>
          <p:nvPr>
            <p:ph type="title"/>
          </p:nvPr>
        </p:nvSpPr>
        <p:spPr>
          <a:prstGeom prst="rect">
            <a:avLst/>
          </a:prstGeom>
        </p:spPr>
        <p:txBody>
          <a:bodyPr/>
          <a:lstStyle/>
          <a:p>
            <a:pPr lvl="0">
              <a:defRPr sz="1800"/>
            </a:pPr>
            <a:r>
              <a:rPr sz="8600"/>
              <a:t>Title Text</a:t>
            </a:r>
          </a:p>
        </p:txBody>
      </p:sp>
      <p:sp>
        <p:nvSpPr>
          <p:cNvPr id="32" name="Shape 32"/>
          <p:cNvSpPr/>
          <p:nvPr>
            <p:ph type="body" idx="1"/>
          </p:nvPr>
        </p:nvSpPr>
        <p:spPr>
          <a:xfrm>
            <a:off x="1358900" y="3060700"/>
            <a:ext cx="5410200" cy="6337300"/>
          </a:xfrm>
          <a:prstGeom prst="rect">
            <a:avLst/>
          </a:prstGeom>
        </p:spPr>
        <p:txBody>
          <a:bodyPr/>
          <a:lstStyle>
            <a:lvl1pPr marL="640422" indent="-386422">
              <a:spcBef>
                <a:spcPts val="4300"/>
              </a:spcBef>
              <a:defRPr sz="3200"/>
            </a:lvl1pPr>
            <a:lvl2pPr marL="983322" indent="-386422">
              <a:spcBef>
                <a:spcPts val="4300"/>
              </a:spcBef>
              <a:defRPr sz="3200"/>
            </a:lvl2pPr>
            <a:lvl3pPr marL="1326222" indent="-386422">
              <a:spcBef>
                <a:spcPts val="4300"/>
              </a:spcBef>
              <a:defRPr sz="3200"/>
            </a:lvl3pPr>
            <a:lvl4pPr marL="1681822" indent="-386422">
              <a:spcBef>
                <a:spcPts val="4300"/>
              </a:spcBef>
              <a:defRPr sz="3200"/>
            </a:lvl4pPr>
            <a:lvl5pPr marL="2024722" indent="-386422">
              <a:spcBef>
                <a:spcPts val="4300"/>
              </a:spcBef>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34" name="Shape 34"/>
          <p:cNvSpPr/>
          <p:nvPr>
            <p:ph type="title"/>
          </p:nvPr>
        </p:nvSpPr>
        <p:spPr>
          <a:prstGeom prst="rect">
            <a:avLst/>
          </a:prstGeom>
        </p:spPr>
        <p:txBody>
          <a:bodyPr/>
          <a:lstStyle/>
          <a:p>
            <a:pPr lvl="0">
              <a:defRPr sz="1800"/>
            </a:pPr>
            <a:r>
              <a:rPr sz="8600"/>
              <a:t>Title Text</a:t>
            </a:r>
          </a:p>
        </p:txBody>
      </p:sp>
      <p:sp>
        <p:nvSpPr>
          <p:cNvPr id="35" name="Shape 35"/>
          <p:cNvSpPr/>
          <p:nvPr>
            <p:ph type="body" idx="1"/>
          </p:nvPr>
        </p:nvSpPr>
        <p:spPr>
          <a:xfrm>
            <a:off x="1358900" y="3060700"/>
            <a:ext cx="5410200" cy="6337300"/>
          </a:xfrm>
          <a:prstGeom prst="rect">
            <a:avLst/>
          </a:prstGeom>
        </p:spPr>
        <p:txBody>
          <a:bodyPr/>
          <a:lstStyle>
            <a:lvl1pPr marL="640422" indent="-386422">
              <a:spcBef>
                <a:spcPts val="4300"/>
              </a:spcBef>
              <a:defRPr sz="3200"/>
            </a:lvl1pPr>
            <a:lvl2pPr marL="983322" indent="-386422">
              <a:spcBef>
                <a:spcPts val="4300"/>
              </a:spcBef>
              <a:defRPr sz="3200"/>
            </a:lvl2pPr>
            <a:lvl3pPr marL="1326222" indent="-386422">
              <a:spcBef>
                <a:spcPts val="4300"/>
              </a:spcBef>
              <a:defRPr sz="3200"/>
            </a:lvl3pPr>
            <a:lvl4pPr marL="1681822" indent="-386422">
              <a:spcBef>
                <a:spcPts val="4300"/>
              </a:spcBef>
              <a:defRPr sz="3200"/>
            </a:lvl4pPr>
            <a:lvl5pPr marL="2024722" indent="-386422">
              <a:spcBef>
                <a:spcPts val="4300"/>
              </a:spcBef>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37" name="Shape 37"/>
          <p:cNvSpPr/>
          <p:nvPr>
            <p:ph type="title"/>
          </p:nvPr>
        </p:nvSpPr>
        <p:spPr>
          <a:prstGeom prst="rect">
            <a:avLst/>
          </a:prstGeom>
        </p:spPr>
        <p:txBody>
          <a:bodyPr/>
          <a:lstStyle/>
          <a:p>
            <a:pPr lvl="0">
              <a:defRPr sz="1800"/>
            </a:pPr>
            <a:r>
              <a:rPr sz="8600"/>
              <a:t>Title Text</a:t>
            </a:r>
          </a:p>
        </p:txBody>
      </p:sp>
      <p:sp>
        <p:nvSpPr>
          <p:cNvPr id="38" name="Shape 38"/>
          <p:cNvSpPr/>
          <p:nvPr>
            <p:ph type="body" idx="1"/>
          </p:nvPr>
        </p:nvSpPr>
        <p:spPr>
          <a:xfrm>
            <a:off x="8343900" y="3060700"/>
            <a:ext cx="4254500" cy="6337300"/>
          </a:xfrm>
          <a:prstGeom prst="rect">
            <a:avLst/>
          </a:prstGeom>
        </p:spPr>
        <p:txBody>
          <a:bodyPr/>
          <a:lstStyle>
            <a:lvl1pPr marL="640422" indent="-386422">
              <a:spcBef>
                <a:spcPts val="4300"/>
              </a:spcBef>
              <a:defRPr sz="3200"/>
            </a:lvl1pPr>
            <a:lvl2pPr marL="983322" indent="-386422">
              <a:spcBef>
                <a:spcPts val="4300"/>
              </a:spcBef>
              <a:defRPr sz="3200"/>
            </a:lvl2pPr>
            <a:lvl3pPr marL="1326222" indent="-386422">
              <a:spcBef>
                <a:spcPts val="4300"/>
              </a:spcBef>
              <a:defRPr sz="3200"/>
            </a:lvl3pPr>
            <a:lvl4pPr marL="1681822" indent="-386422">
              <a:spcBef>
                <a:spcPts val="4300"/>
              </a:spcBef>
              <a:defRPr sz="3200"/>
            </a:lvl4pPr>
            <a:lvl5pPr marL="2024722" indent="-386422">
              <a:spcBef>
                <a:spcPts val="4300"/>
              </a:spcBef>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40" name="Shape 40"/>
          <p:cNvSpPr/>
          <p:nvPr>
            <p:ph type="title"/>
          </p:nvPr>
        </p:nvSpPr>
        <p:spPr>
          <a:prstGeom prst="rect">
            <a:avLst/>
          </a:prstGeom>
        </p:spPr>
        <p:txBody>
          <a:bodyPr/>
          <a:lstStyle/>
          <a:p>
            <a:pPr lvl="0">
              <a:defRPr sz="1800"/>
            </a:pPr>
            <a:r>
              <a:rPr sz="8600"/>
              <a:t>Title Text</a:t>
            </a:r>
          </a:p>
        </p:txBody>
      </p:sp>
      <p:sp>
        <p:nvSpPr>
          <p:cNvPr id="41" name="Shape 41"/>
          <p:cNvSpPr/>
          <p:nvPr>
            <p:ph type="body" idx="1"/>
          </p:nvPr>
        </p:nvSpPr>
        <p:spPr>
          <a:prstGeom prst="rect">
            <a:avLst/>
          </a:prstGeom>
        </p:spPr>
        <p:txBody>
          <a:bodyPr/>
          <a:lstStyle/>
          <a:p>
            <a:pPr lvl="0">
              <a:defRPr sz="1800"/>
            </a:pPr>
            <a:r>
              <a:rPr sz="4200"/>
              <a:t>Body Level One</a:t>
            </a:r>
            <a:endParaRPr sz="4200"/>
          </a:p>
          <a:p>
            <a:pPr lvl="1">
              <a:defRPr sz="1800"/>
            </a:pPr>
            <a:r>
              <a:rPr sz="4200"/>
              <a:t>Body Level Two</a:t>
            </a:r>
            <a:endParaRPr sz="4200"/>
          </a:p>
          <a:p>
            <a:pPr lvl="2">
              <a:defRPr sz="1800"/>
            </a:pPr>
            <a:r>
              <a:rPr sz="4200"/>
              <a:t>Body Level Three</a:t>
            </a:r>
            <a:endParaRPr sz="4200"/>
          </a:p>
          <a:p>
            <a:pPr lvl="3">
              <a:defRPr sz="1800"/>
            </a:pPr>
            <a:r>
              <a:rPr sz="4200"/>
              <a:t>Body Level Four</a:t>
            </a:r>
            <a:endParaRPr sz="4200"/>
          </a:p>
          <a:p>
            <a:pPr lvl="4">
              <a:defRPr sz="1800"/>
            </a:pPr>
            <a:r>
              <a:rPr sz="4200"/>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pPr>
            <a:r>
              <a:rPr sz="8600"/>
              <a:t>Title Text</a:t>
            </a:r>
          </a:p>
        </p:txBody>
      </p:sp>
      <p:sp>
        <p:nvSpPr>
          <p:cNvPr id="9" name="Shape 9"/>
          <p:cNvSpPr/>
          <p:nvPr>
            <p:ph type="body" idx="1"/>
          </p:nvPr>
        </p:nvSpPr>
        <p:spPr>
          <a:prstGeom prst="rect">
            <a:avLst/>
          </a:prstGeom>
        </p:spPr>
        <p:txBody>
          <a:bodyPr/>
          <a:lstStyle/>
          <a:p>
            <a:pPr lvl="0">
              <a:defRPr sz="1800"/>
            </a:pPr>
            <a:r>
              <a:rPr sz="4200"/>
              <a:t>Body Level One</a:t>
            </a:r>
            <a:endParaRPr sz="4200"/>
          </a:p>
          <a:p>
            <a:pPr lvl="1">
              <a:defRPr sz="1800"/>
            </a:pPr>
            <a:r>
              <a:rPr sz="4200"/>
              <a:t>Body Level Two</a:t>
            </a:r>
            <a:endParaRPr sz="4200"/>
          </a:p>
          <a:p>
            <a:pPr lvl="2">
              <a:defRPr sz="1800"/>
            </a:pPr>
            <a:r>
              <a:rPr sz="4200"/>
              <a:t>Body Level Three</a:t>
            </a:r>
            <a:endParaRPr sz="4200"/>
          </a:p>
          <a:p>
            <a:pPr lvl="3">
              <a:defRPr sz="1800"/>
            </a:pPr>
            <a:r>
              <a:rPr sz="4200"/>
              <a:t>Body Level Four</a:t>
            </a:r>
            <a:endParaRPr sz="4200"/>
          </a:p>
          <a:p>
            <a:pPr lvl="4">
              <a:defRPr sz="1800"/>
            </a:pPr>
            <a:r>
              <a:rPr sz="4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p>
            <a:pPr lvl="0">
              <a:defRPr sz="1800"/>
            </a:pPr>
            <a:r>
              <a:rPr sz="8600"/>
              <a:t>Title Text</a:t>
            </a:r>
          </a:p>
        </p:txBody>
      </p:sp>
      <p:sp>
        <p:nvSpPr>
          <p:cNvPr id="12" name="Shape 12"/>
          <p:cNvSpPr/>
          <p:nvPr>
            <p:ph type="body" idx="1"/>
          </p:nvPr>
        </p:nvSpPr>
        <p:spPr>
          <a:prstGeom prst="rect">
            <a:avLst/>
          </a:prstGeom>
        </p:spPr>
        <p:txBody>
          <a:bodyPr numCol="2" spcCol="561975" anchor="t"/>
          <a:lstStyle>
            <a:lvl1pPr marL="640422" indent="-386422">
              <a:spcBef>
                <a:spcPts val="4300"/>
              </a:spcBef>
              <a:defRPr sz="3200"/>
            </a:lvl1pPr>
            <a:lvl2pPr marL="983322" indent="-386422">
              <a:spcBef>
                <a:spcPts val="4300"/>
              </a:spcBef>
              <a:defRPr sz="3200"/>
            </a:lvl2pPr>
            <a:lvl3pPr marL="1326222" indent="-386422">
              <a:spcBef>
                <a:spcPts val="4300"/>
              </a:spcBef>
              <a:defRPr sz="3200"/>
            </a:lvl3pPr>
            <a:lvl4pPr marL="1681822" indent="-386422">
              <a:spcBef>
                <a:spcPts val="4300"/>
              </a:spcBef>
              <a:defRPr sz="3200"/>
            </a:lvl4pPr>
            <a:lvl5pPr marL="2024722" indent="-386422">
              <a:spcBef>
                <a:spcPts val="4300"/>
              </a:spcBef>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14" name="Shape 14"/>
          <p:cNvSpPr/>
          <p:nvPr>
            <p:ph type="body" idx="1"/>
          </p:nvPr>
        </p:nvSpPr>
        <p:spPr>
          <a:xfrm>
            <a:off x="1358900" y="1409700"/>
            <a:ext cx="11239500" cy="7988300"/>
          </a:xfrm>
          <a:prstGeom prst="rect">
            <a:avLst/>
          </a:prstGeom>
        </p:spPr>
        <p:txBody>
          <a:bodyPr/>
          <a:lstStyle>
            <a:lvl1pPr>
              <a:spcBef>
                <a:spcPts val="5200"/>
              </a:spcBef>
            </a:lvl1pPr>
            <a:lvl2pPr>
              <a:spcBef>
                <a:spcPts val="5200"/>
              </a:spcBef>
            </a:lvl2pPr>
            <a:lvl3pPr>
              <a:spcBef>
                <a:spcPts val="5200"/>
              </a:spcBef>
            </a:lvl3pPr>
            <a:lvl4pPr>
              <a:spcBef>
                <a:spcPts val="5200"/>
              </a:spcBef>
            </a:lvl4pPr>
            <a:lvl5pPr>
              <a:spcBef>
                <a:spcPts val="5200"/>
              </a:spcBef>
            </a:lvl5pPr>
          </a:lstStyle>
          <a:p>
            <a:pPr lvl="0">
              <a:defRPr sz="1800"/>
            </a:pPr>
            <a:r>
              <a:rPr sz="4200"/>
              <a:t>Body Level One</a:t>
            </a:r>
            <a:endParaRPr sz="4200"/>
          </a:p>
          <a:p>
            <a:pPr lvl="1">
              <a:defRPr sz="1800"/>
            </a:pPr>
            <a:r>
              <a:rPr sz="4200"/>
              <a:t>Body Level Two</a:t>
            </a:r>
            <a:endParaRPr sz="4200"/>
          </a:p>
          <a:p>
            <a:pPr lvl="2">
              <a:defRPr sz="1800"/>
            </a:pPr>
            <a:r>
              <a:rPr sz="4200"/>
              <a:t>Body Level Three</a:t>
            </a:r>
            <a:endParaRPr sz="4200"/>
          </a:p>
          <a:p>
            <a:pPr lvl="3">
              <a:defRPr sz="1800"/>
            </a:pPr>
            <a:r>
              <a:rPr sz="4200"/>
              <a:t>Body Level Four</a:t>
            </a:r>
            <a:endParaRPr sz="4200"/>
          </a:p>
          <a:p>
            <a:pPr lvl="4">
              <a:defRPr sz="1800"/>
            </a:pPr>
            <a:r>
              <a:rPr sz="4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7" name="Shape 17"/>
          <p:cNvSpPr/>
          <p:nvPr>
            <p:ph type="title"/>
          </p:nvPr>
        </p:nvSpPr>
        <p:spPr>
          <a:prstGeom prst="rect">
            <a:avLst/>
          </a:prstGeom>
        </p:spPr>
        <p:txBody>
          <a:bodyPr/>
          <a:lstStyle/>
          <a:p>
            <a:pPr lvl="0">
              <a:defRPr sz="1800"/>
            </a:pPr>
            <a:r>
              <a:rPr sz="8600"/>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9" name="Shape 19"/>
          <p:cNvSpPr/>
          <p:nvPr>
            <p:ph type="title"/>
          </p:nvPr>
        </p:nvSpPr>
        <p:spPr>
          <a:xfrm>
            <a:off x="1358900" y="3289300"/>
            <a:ext cx="11239500" cy="4216400"/>
          </a:xfrm>
          <a:prstGeom prst="rect">
            <a:avLst/>
          </a:prstGeom>
        </p:spPr>
        <p:txBody>
          <a:bodyPr/>
          <a:lstStyle/>
          <a:p>
            <a:pPr lvl="0">
              <a:defRPr sz="1800"/>
            </a:pPr>
            <a:r>
              <a:rPr sz="8600"/>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1" name="Shape 21"/>
          <p:cNvSpPr/>
          <p:nvPr>
            <p:ph type="title"/>
          </p:nvPr>
        </p:nvSpPr>
        <p:spPr>
          <a:xfrm>
            <a:off x="1358900" y="8153400"/>
            <a:ext cx="11239500" cy="1892300"/>
          </a:xfrm>
          <a:prstGeom prst="rect">
            <a:avLst/>
          </a:prstGeom>
        </p:spPr>
        <p:txBody>
          <a:bodyPr/>
          <a:lstStyle/>
          <a:p>
            <a:pPr lvl="0">
              <a:defRPr sz="1800"/>
            </a:pPr>
            <a:r>
              <a:rPr sz="8600"/>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spTree>
      <p:nvGrpSpPr>
        <p:cNvPr id="1" name=""/>
        <p:cNvGrpSpPr/>
        <p:nvPr/>
      </p:nvGrpSpPr>
      <p:grpSpPr>
        <a:xfrm>
          <a:off x="0" y="0"/>
          <a:ext cx="0" cy="0"/>
          <a:chOff x="0" y="0"/>
          <a:chExt cx="0" cy="0"/>
        </a:xfrm>
      </p:grpSpPr>
      <p:sp>
        <p:nvSpPr>
          <p:cNvPr id="23" name="Shape 23"/>
          <p:cNvSpPr/>
          <p:nvPr>
            <p:ph type="title"/>
          </p:nvPr>
        </p:nvSpPr>
        <p:spPr>
          <a:xfrm>
            <a:off x="1358900" y="8153400"/>
            <a:ext cx="11239500" cy="1892300"/>
          </a:xfrm>
          <a:prstGeom prst="rect">
            <a:avLst/>
          </a:prstGeom>
        </p:spPr>
        <p:txBody>
          <a:bodyPr/>
          <a:lstStyle/>
          <a:p>
            <a:pPr lvl="0">
              <a:defRPr sz="1800"/>
            </a:pPr>
            <a:r>
              <a:rPr sz="8600"/>
              <a:t>Title 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1358900" y="279400"/>
            <a:ext cx="11239500" cy="2705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lvl="0">
              <a:defRPr sz="1800"/>
            </a:pPr>
            <a:r>
              <a:rPr sz="8600"/>
              <a:t>Title Text</a:t>
            </a:r>
          </a:p>
        </p:txBody>
      </p:sp>
      <p:sp>
        <p:nvSpPr>
          <p:cNvPr id="3" name="Shape 3"/>
          <p:cNvSpPr/>
          <p:nvPr>
            <p:ph type="body" idx="1"/>
          </p:nvPr>
        </p:nvSpPr>
        <p:spPr>
          <a:xfrm>
            <a:off x="1358900" y="3060700"/>
            <a:ext cx="11239500" cy="6337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lvl="0">
              <a:defRPr sz="1800"/>
            </a:pPr>
            <a:r>
              <a:rPr sz="4200"/>
              <a:t>Body Level One</a:t>
            </a:r>
            <a:endParaRPr sz="4200"/>
          </a:p>
          <a:p>
            <a:pPr lvl="1">
              <a:defRPr sz="1800"/>
            </a:pPr>
            <a:r>
              <a:rPr sz="4200"/>
              <a:t>Body Level Two</a:t>
            </a:r>
            <a:endParaRPr sz="4200"/>
          </a:p>
          <a:p>
            <a:pPr lvl="2">
              <a:defRPr sz="1800"/>
            </a:pPr>
            <a:r>
              <a:rPr sz="4200"/>
              <a:t>Body Level Three</a:t>
            </a:r>
            <a:endParaRPr sz="4200"/>
          </a:p>
          <a:p>
            <a:pPr lvl="3">
              <a:defRPr sz="1800"/>
            </a:pPr>
            <a:r>
              <a:rPr sz="4200"/>
              <a:t>Body Level Four</a:t>
            </a:r>
            <a:endParaRPr sz="4200"/>
          </a:p>
          <a:p>
            <a:pPr lvl="4">
              <a:defRPr sz="1800"/>
            </a:pPr>
            <a:r>
              <a:rPr sz="42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spd="med" advClick="1"/>
  <p:txStyles>
    <p:titleStyle>
      <a:lvl1pPr algn="ctr" defTabSz="647700">
        <a:defRPr sz="8600">
          <a:latin typeface="+mn-lt"/>
          <a:ea typeface="+mn-ea"/>
          <a:cs typeface="+mn-cs"/>
          <a:sym typeface="Gill Sans"/>
        </a:defRPr>
      </a:lvl1pPr>
      <a:lvl2pPr indent="228600" algn="ctr" defTabSz="647700">
        <a:defRPr sz="8600">
          <a:latin typeface="+mn-lt"/>
          <a:ea typeface="+mn-ea"/>
          <a:cs typeface="+mn-cs"/>
          <a:sym typeface="Gill Sans"/>
        </a:defRPr>
      </a:lvl2pPr>
      <a:lvl3pPr indent="457200" algn="ctr" defTabSz="647700">
        <a:defRPr sz="8600">
          <a:latin typeface="+mn-lt"/>
          <a:ea typeface="+mn-ea"/>
          <a:cs typeface="+mn-cs"/>
          <a:sym typeface="Gill Sans"/>
        </a:defRPr>
      </a:lvl3pPr>
      <a:lvl4pPr indent="685800" algn="ctr" defTabSz="647700">
        <a:defRPr sz="8600">
          <a:latin typeface="+mn-lt"/>
          <a:ea typeface="+mn-ea"/>
          <a:cs typeface="+mn-cs"/>
          <a:sym typeface="Gill Sans"/>
        </a:defRPr>
      </a:lvl4pPr>
      <a:lvl5pPr indent="914400" algn="ctr" defTabSz="647700">
        <a:defRPr sz="8600">
          <a:latin typeface="+mn-lt"/>
          <a:ea typeface="+mn-ea"/>
          <a:cs typeface="+mn-cs"/>
          <a:sym typeface="Gill Sans"/>
        </a:defRPr>
      </a:lvl5pPr>
      <a:lvl6pPr indent="1143000" algn="ctr" defTabSz="647700">
        <a:defRPr sz="8600">
          <a:latin typeface="+mn-lt"/>
          <a:ea typeface="+mn-ea"/>
          <a:cs typeface="+mn-cs"/>
          <a:sym typeface="Gill Sans"/>
        </a:defRPr>
      </a:lvl6pPr>
      <a:lvl7pPr indent="1371600" algn="ctr" defTabSz="647700">
        <a:defRPr sz="8600">
          <a:latin typeface="+mn-lt"/>
          <a:ea typeface="+mn-ea"/>
          <a:cs typeface="+mn-cs"/>
          <a:sym typeface="Gill Sans"/>
        </a:defRPr>
      </a:lvl7pPr>
      <a:lvl8pPr indent="1600200" algn="ctr" defTabSz="647700">
        <a:defRPr sz="8600">
          <a:latin typeface="+mn-lt"/>
          <a:ea typeface="+mn-ea"/>
          <a:cs typeface="+mn-cs"/>
          <a:sym typeface="Gill Sans"/>
        </a:defRPr>
      </a:lvl8pPr>
      <a:lvl9pPr indent="1828800" algn="ctr" defTabSz="647700">
        <a:defRPr sz="8600">
          <a:latin typeface="+mn-lt"/>
          <a:ea typeface="+mn-ea"/>
          <a:cs typeface="+mn-cs"/>
          <a:sym typeface="Gill Sans"/>
        </a:defRPr>
      </a:lvl9pPr>
    </p:titleStyle>
    <p:bodyStyle>
      <a:lvl1pPr marL="698500" indent="-444500" defTabSz="647700">
        <a:spcBef>
          <a:spcPts val="2600"/>
        </a:spcBef>
        <a:buSzPct val="171000"/>
        <a:buChar char="•"/>
        <a:defRPr sz="4200">
          <a:latin typeface="+mn-lt"/>
          <a:ea typeface="+mn-ea"/>
          <a:cs typeface="+mn-cs"/>
          <a:sym typeface="Gill Sans"/>
        </a:defRPr>
      </a:lvl1pPr>
      <a:lvl2pPr marL="1041400" indent="-444500" defTabSz="647700">
        <a:spcBef>
          <a:spcPts val="2600"/>
        </a:spcBef>
        <a:buSzPct val="171000"/>
        <a:buChar char="•"/>
        <a:defRPr sz="4200">
          <a:latin typeface="+mn-lt"/>
          <a:ea typeface="+mn-ea"/>
          <a:cs typeface="+mn-cs"/>
          <a:sym typeface="Gill Sans"/>
        </a:defRPr>
      </a:lvl2pPr>
      <a:lvl3pPr marL="1384300" indent="-444500" defTabSz="647700">
        <a:spcBef>
          <a:spcPts val="2600"/>
        </a:spcBef>
        <a:buSzPct val="171000"/>
        <a:buChar char="•"/>
        <a:defRPr sz="4200">
          <a:latin typeface="+mn-lt"/>
          <a:ea typeface="+mn-ea"/>
          <a:cs typeface="+mn-cs"/>
          <a:sym typeface="Gill Sans"/>
        </a:defRPr>
      </a:lvl3pPr>
      <a:lvl4pPr marL="1739900" indent="-444500" defTabSz="647700">
        <a:spcBef>
          <a:spcPts val="2600"/>
        </a:spcBef>
        <a:buSzPct val="171000"/>
        <a:buChar char="•"/>
        <a:defRPr sz="4200">
          <a:latin typeface="+mn-lt"/>
          <a:ea typeface="+mn-ea"/>
          <a:cs typeface="+mn-cs"/>
          <a:sym typeface="Gill Sans"/>
        </a:defRPr>
      </a:lvl4pPr>
      <a:lvl5pPr marL="2082800" indent="-444500" defTabSz="647700">
        <a:spcBef>
          <a:spcPts val="2600"/>
        </a:spcBef>
        <a:buSzPct val="171000"/>
        <a:buChar char="•"/>
        <a:defRPr sz="4200">
          <a:latin typeface="+mn-lt"/>
          <a:ea typeface="+mn-ea"/>
          <a:cs typeface="+mn-cs"/>
          <a:sym typeface="Gill Sans"/>
        </a:defRPr>
      </a:lvl5pPr>
      <a:lvl6pPr marL="2425700" indent="-444500" defTabSz="647700">
        <a:spcBef>
          <a:spcPts val="2600"/>
        </a:spcBef>
        <a:buSzPct val="171000"/>
        <a:buChar char="•"/>
        <a:defRPr sz="4200">
          <a:latin typeface="+mn-lt"/>
          <a:ea typeface="+mn-ea"/>
          <a:cs typeface="+mn-cs"/>
          <a:sym typeface="Gill Sans"/>
        </a:defRPr>
      </a:lvl6pPr>
      <a:lvl7pPr marL="2768600" indent="-444500" defTabSz="647700">
        <a:spcBef>
          <a:spcPts val="2600"/>
        </a:spcBef>
        <a:buSzPct val="171000"/>
        <a:buChar char="•"/>
        <a:defRPr sz="4200">
          <a:latin typeface="+mn-lt"/>
          <a:ea typeface="+mn-ea"/>
          <a:cs typeface="+mn-cs"/>
          <a:sym typeface="Gill Sans"/>
        </a:defRPr>
      </a:lvl7pPr>
      <a:lvl8pPr marL="3111500" indent="-444500" defTabSz="647700">
        <a:spcBef>
          <a:spcPts val="2600"/>
        </a:spcBef>
        <a:buSzPct val="171000"/>
        <a:buChar char="•"/>
        <a:defRPr sz="4200">
          <a:latin typeface="+mn-lt"/>
          <a:ea typeface="+mn-ea"/>
          <a:cs typeface="+mn-cs"/>
          <a:sym typeface="Gill Sans"/>
        </a:defRPr>
      </a:lvl8pPr>
      <a:lvl9pPr marL="3454400" indent="-444500" defTabSz="647700">
        <a:spcBef>
          <a:spcPts val="2600"/>
        </a:spcBef>
        <a:buSzPct val="171000"/>
        <a:buChar char="•"/>
        <a:defRPr sz="4200">
          <a:latin typeface="+mn-lt"/>
          <a:ea typeface="+mn-ea"/>
          <a:cs typeface="+mn-cs"/>
          <a:sym typeface="Gill Sans"/>
        </a:defRPr>
      </a:lvl9pPr>
    </p:bodyStyle>
    <p:otherStyle>
      <a:lvl1pPr algn="ctr" defTabSz="647700">
        <a:defRPr sz="1600">
          <a:solidFill>
            <a:schemeClr val="tx1"/>
          </a:solidFill>
          <a:latin typeface="+mn-lt"/>
          <a:ea typeface="+mn-ea"/>
          <a:cs typeface="+mn-cs"/>
          <a:sym typeface="Gill Sans"/>
        </a:defRPr>
      </a:lvl1pPr>
      <a:lvl2pPr indent="228600" algn="ctr" defTabSz="647700">
        <a:defRPr sz="1600">
          <a:solidFill>
            <a:schemeClr val="tx1"/>
          </a:solidFill>
          <a:latin typeface="+mn-lt"/>
          <a:ea typeface="+mn-ea"/>
          <a:cs typeface="+mn-cs"/>
          <a:sym typeface="Gill Sans"/>
        </a:defRPr>
      </a:lvl2pPr>
      <a:lvl3pPr indent="457200" algn="ctr" defTabSz="647700">
        <a:defRPr sz="1600">
          <a:solidFill>
            <a:schemeClr val="tx1"/>
          </a:solidFill>
          <a:latin typeface="+mn-lt"/>
          <a:ea typeface="+mn-ea"/>
          <a:cs typeface="+mn-cs"/>
          <a:sym typeface="Gill Sans"/>
        </a:defRPr>
      </a:lvl3pPr>
      <a:lvl4pPr indent="685800" algn="ctr" defTabSz="647700">
        <a:defRPr sz="1600">
          <a:solidFill>
            <a:schemeClr val="tx1"/>
          </a:solidFill>
          <a:latin typeface="+mn-lt"/>
          <a:ea typeface="+mn-ea"/>
          <a:cs typeface="+mn-cs"/>
          <a:sym typeface="Gill Sans"/>
        </a:defRPr>
      </a:lvl4pPr>
      <a:lvl5pPr indent="914400" algn="ctr" defTabSz="647700">
        <a:defRPr sz="1600">
          <a:solidFill>
            <a:schemeClr val="tx1"/>
          </a:solidFill>
          <a:latin typeface="+mn-lt"/>
          <a:ea typeface="+mn-ea"/>
          <a:cs typeface="+mn-cs"/>
          <a:sym typeface="Gill Sans"/>
        </a:defRPr>
      </a:lvl5pPr>
      <a:lvl6pPr indent="1143000" algn="ctr" defTabSz="647700">
        <a:defRPr sz="1600">
          <a:solidFill>
            <a:schemeClr val="tx1"/>
          </a:solidFill>
          <a:latin typeface="+mn-lt"/>
          <a:ea typeface="+mn-ea"/>
          <a:cs typeface="+mn-cs"/>
          <a:sym typeface="Gill Sans"/>
        </a:defRPr>
      </a:lvl6pPr>
      <a:lvl7pPr indent="1371600" algn="ctr" defTabSz="647700">
        <a:defRPr sz="1600">
          <a:solidFill>
            <a:schemeClr val="tx1"/>
          </a:solidFill>
          <a:latin typeface="+mn-lt"/>
          <a:ea typeface="+mn-ea"/>
          <a:cs typeface="+mn-cs"/>
          <a:sym typeface="Gill Sans"/>
        </a:defRPr>
      </a:lvl7pPr>
      <a:lvl8pPr indent="1600200" algn="ctr" defTabSz="647700">
        <a:defRPr sz="1600">
          <a:solidFill>
            <a:schemeClr val="tx1"/>
          </a:solidFill>
          <a:latin typeface="+mn-lt"/>
          <a:ea typeface="+mn-ea"/>
          <a:cs typeface="+mn-cs"/>
          <a:sym typeface="Gill Sans"/>
        </a:defRPr>
      </a:lvl8pPr>
      <a:lvl9pPr indent="1828800" algn="ctr" defTabSz="647700">
        <a:defRPr sz="1600">
          <a:solidFill>
            <a:schemeClr val="tx1"/>
          </a:solidFill>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3.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3.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3.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3.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5" name="title key.png"/>
          <p:cNvPicPr/>
          <p:nvPr/>
        </p:nvPicPr>
        <p:blipFill>
          <a:blip r:embed="rId2">
            <a:extLst/>
          </a:blip>
          <a:stretch>
            <a:fillRect/>
          </a:stretch>
        </p:blipFill>
        <p:spPr>
          <a:xfrm>
            <a:off x="0" y="1473200"/>
            <a:ext cx="13975645" cy="7861300"/>
          </a:xfrm>
          <a:prstGeom prst="rect">
            <a:avLst/>
          </a:prstGeom>
          <a:ln w="12700">
            <a:miter lim="400000"/>
          </a:ln>
        </p:spPr>
      </p:pic>
      <p:sp>
        <p:nvSpPr>
          <p:cNvPr id="46" name="Shape 46"/>
          <p:cNvSpPr/>
          <p:nvPr/>
        </p:nvSpPr>
        <p:spPr>
          <a:xfrm>
            <a:off x="6903758" y="8115300"/>
            <a:ext cx="4961124" cy="12065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lvl="0" algn="r">
              <a:defRPr sz="1800"/>
            </a:pPr>
            <a:r>
              <a:rPr sz="4200"/>
              <a:t>The Formula of Vision</a:t>
            </a:r>
            <a:endParaRPr sz="4200"/>
          </a:p>
          <a:p>
            <a:pPr lvl="0" algn="r">
              <a:defRPr sz="1800"/>
            </a:pPr>
            <a:r>
              <a:rPr sz="3500">
                <a:solidFill>
                  <a:srgbClr val="FF4013"/>
                </a:solidFill>
              </a:rPr>
              <a:t>Leader’s Notes</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title"/>
          </p:nvPr>
        </p:nvSpPr>
        <p:spPr>
          <a:xfrm>
            <a:off x="558800" y="1371600"/>
            <a:ext cx="11887200" cy="6045200"/>
          </a:xfrm>
          <a:prstGeom prst="rect">
            <a:avLst/>
          </a:prstGeom>
        </p:spPr>
        <p:txBody>
          <a:bodyPr anchor="b"/>
          <a:lstStyle/>
          <a:p>
            <a:pPr lvl="0" algn="l">
              <a:lnSpc>
                <a:spcPct val="90000"/>
              </a:lnSpc>
              <a:defRPr sz="1800"/>
            </a:pPr>
            <a:r>
              <a:rPr sz="3600"/>
              <a:t>The Pastor’s DNA</a:t>
            </a:r>
            <a:endParaRPr sz="36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solidFill>
                  <a:srgbClr val="FF2600"/>
                </a:solidFill>
              </a:rPr>
              <a:t>		</a:t>
            </a:r>
            <a:r>
              <a:rPr i="1" sz="2500">
                <a:solidFill>
                  <a:srgbClr val="FF2600"/>
                </a:solidFill>
              </a:rPr>
              <a:t>“People don’t buy into visions; they buy into a leader.”</a:t>
            </a:r>
            <a:r>
              <a:rPr sz="2500">
                <a:solidFill>
                  <a:srgbClr val="FF2600"/>
                </a:solidFill>
              </a:rPr>
              <a:t> - John Maxwell </a:t>
            </a:r>
            <a:endParaRPr sz="2500">
              <a:solidFill>
                <a:srgbClr val="FF2600"/>
              </a:solidFill>
            </a:endParaRPr>
          </a:p>
          <a:p>
            <a:pPr lvl="0" algn="l">
              <a:lnSpc>
                <a:spcPct val="90000"/>
              </a:lnSpc>
              <a:defRPr sz="1800"/>
            </a:pPr>
            <a:endParaRPr sz="2800"/>
          </a:p>
          <a:p>
            <a:pPr lvl="0" algn="l">
              <a:lnSpc>
                <a:spcPct val="90000"/>
              </a:lnSpc>
              <a:defRPr sz="1800"/>
            </a:pPr>
            <a:r>
              <a:rPr sz="2800"/>
              <a:t>To consider the </a:t>
            </a:r>
            <a:r>
              <a:rPr b="1" sz="2800"/>
              <a:t>future</a:t>
            </a:r>
            <a:r>
              <a:rPr sz="2800"/>
              <a:t> of your church, look at the pastor’s DNA:</a:t>
            </a:r>
            <a:endParaRPr sz="2800"/>
          </a:p>
          <a:p>
            <a:pPr lvl="0" algn="l">
              <a:lnSpc>
                <a:spcPct val="90000"/>
              </a:lnSpc>
              <a:defRPr sz="1800"/>
            </a:pPr>
            <a:r>
              <a:rPr sz="2500"/>
              <a:t>	</a:t>
            </a:r>
            <a:r>
              <a:rPr sz="2500">
                <a:solidFill>
                  <a:srgbClr val="FF2600"/>
                </a:solidFill>
              </a:rPr>
              <a:t>These four blocks represent the areas the Pastor is most passionate about. </a:t>
            </a:r>
            <a:endParaRPr sz="2500">
              <a:solidFill>
                <a:srgbClr val="FF2600"/>
              </a:solidFill>
            </a:endParaRPr>
          </a:p>
          <a:p>
            <a:pPr lvl="0" algn="l">
              <a:lnSpc>
                <a:spcPct val="90000"/>
              </a:lnSpc>
              <a:defRPr sz="1800"/>
            </a:pPr>
            <a:endParaRPr sz="2500">
              <a:solidFill>
                <a:srgbClr val="FF2600"/>
              </a:solidFill>
            </a:endParaRPr>
          </a:p>
          <a:p>
            <a:pPr lvl="0" algn="l">
              <a:lnSpc>
                <a:spcPct val="90000"/>
              </a:lnSpc>
              <a:defRPr sz="1800"/>
            </a:pPr>
            <a:endParaRPr sz="2500">
              <a:solidFill>
                <a:srgbClr val="FF2600"/>
              </a:solidFill>
            </a:endParaRPr>
          </a:p>
          <a:p>
            <a:pPr lvl="0" algn="l">
              <a:lnSpc>
                <a:spcPct val="90000"/>
              </a:lnSpc>
              <a:defRPr sz="1800"/>
            </a:pPr>
            <a:endParaRPr sz="2500">
              <a:solidFill>
                <a:srgbClr val="FF2600"/>
              </a:solidFill>
            </a:endParaRPr>
          </a:p>
          <a:p>
            <a:pPr lvl="0" algn="l">
              <a:lnSpc>
                <a:spcPct val="90000"/>
              </a:lnSpc>
              <a:defRPr sz="1800"/>
            </a:pPr>
            <a:endParaRPr sz="2500">
              <a:solidFill>
                <a:srgbClr val="FF2600"/>
              </a:solidFill>
            </a:endParaRPr>
          </a:p>
          <a:p>
            <a:pPr lvl="0" algn="l">
              <a:lnSpc>
                <a:spcPct val="90000"/>
              </a:lnSpc>
              <a:defRPr sz="1800"/>
            </a:pPr>
            <a:endParaRPr sz="2500">
              <a:solidFill>
                <a:srgbClr val="FF2600"/>
              </a:solidFill>
            </a:endParaRPr>
          </a:p>
          <a:p>
            <a:pPr lvl="0" algn="l">
              <a:lnSpc>
                <a:spcPct val="90000"/>
              </a:lnSpc>
              <a:defRPr sz="1800"/>
            </a:pPr>
            <a:endParaRPr sz="2500">
              <a:solidFill>
                <a:srgbClr val="FF2600"/>
              </a:solidFill>
            </a:endParaRPr>
          </a:p>
          <a:p>
            <a:pPr lvl="0" algn="l">
              <a:lnSpc>
                <a:spcPct val="90000"/>
              </a:lnSpc>
              <a:defRPr sz="1800"/>
            </a:pPr>
            <a:endParaRPr sz="25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solidFill>
                  <a:srgbClr val="FF2600"/>
                </a:solidFill>
              </a:rPr>
              <a:t>		</a:t>
            </a:r>
            <a:endParaRPr sz="25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5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i="1" sz="2500">
                <a:solidFill>
                  <a:srgbClr val="FF2600"/>
                </a:solidFill>
              </a:rPr>
              <a:t>	“Culture is a product of leadership.  Having a church culture is not optional.  You will 	have one.  You can either be intentional and purpose driven about what kind of culture you 	create, or you can just let ‘what will be will be.’"</a:t>
            </a:r>
            <a:r>
              <a:rPr sz="2500">
                <a:solidFill>
                  <a:srgbClr val="FF2600"/>
                </a:solidFill>
              </a:rPr>
              <a:t> - Robert Morris</a:t>
            </a:r>
          </a:p>
        </p:txBody>
      </p:sp>
      <p:pic>
        <p:nvPicPr>
          <p:cNvPr id="74" name="Grid1-04.png"/>
          <p:cNvPicPr/>
          <p:nvPr/>
        </p:nvPicPr>
        <p:blipFill>
          <a:blip r:embed="rId2">
            <a:extLst/>
          </a:blip>
          <a:stretch>
            <a:fillRect/>
          </a:stretch>
        </p:blipFill>
        <p:spPr>
          <a:xfrm>
            <a:off x="3332288" y="3262467"/>
            <a:ext cx="4851401" cy="3138251"/>
          </a:xfrm>
          <a:prstGeom prst="rect">
            <a:avLst/>
          </a:prstGeom>
          <a:ln w="12700">
            <a:miter lim="400000"/>
          </a:ln>
        </p:spPr>
      </p:pic>
      <p:pic>
        <p:nvPicPr>
          <p:cNvPr id="75" name="droppedImage.pdf"/>
          <p:cNvPicPr/>
          <p:nvPr/>
        </p:nvPicPr>
        <p:blipFill>
          <a:blip r:embed="rId3">
            <a:extLst/>
          </a:blip>
          <a:stretch>
            <a:fillRect/>
          </a:stretch>
        </p:blipFill>
        <p:spPr>
          <a:xfrm>
            <a:off x="-355600" y="6350"/>
            <a:ext cx="14675438" cy="10668000"/>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title"/>
          </p:nvPr>
        </p:nvSpPr>
        <p:spPr>
          <a:xfrm>
            <a:off x="558800" y="1371600"/>
            <a:ext cx="11887200" cy="6045200"/>
          </a:xfrm>
          <a:prstGeom prst="rect">
            <a:avLst/>
          </a:prstGeom>
        </p:spPr>
        <p:txBody>
          <a:bodyPr anchor="b"/>
          <a:lstStyle/>
          <a:p>
            <a:pPr lvl="0" algn="l">
              <a:lnSpc>
                <a:spcPct val="90000"/>
              </a:lnSpc>
              <a:defRPr sz="1800"/>
            </a:pPr>
            <a:r>
              <a:rPr sz="3600"/>
              <a:t>Capitalize On The Common Denominator</a:t>
            </a:r>
            <a:endParaRPr sz="3600"/>
          </a:p>
          <a:p>
            <a:pPr lvl="0" algn="l">
              <a:lnSpc>
                <a:spcPct val="90000"/>
              </a:lnSpc>
              <a:defRPr sz="1800"/>
            </a:pPr>
            <a:endParaRPr sz="3600"/>
          </a:p>
          <a:p>
            <a:pPr lvl="0" algn="l">
              <a:lnSpc>
                <a:spcPct val="90000"/>
              </a:lnSpc>
              <a:defRPr sz="1800"/>
            </a:pPr>
            <a:r>
              <a:rPr sz="3000"/>
              <a:t>The pastor’s and the church’s DNA are not likely to be a perfect match:</a:t>
            </a:r>
            <a:endParaRPr sz="3000"/>
          </a:p>
          <a:p>
            <a:pPr lvl="0" algn="l">
              <a:lnSpc>
                <a:spcPct val="90000"/>
              </a:lnSpc>
              <a:defRPr sz="1800"/>
            </a:pPr>
            <a:endParaRPr sz="3000"/>
          </a:p>
          <a:p>
            <a:pPr lvl="0" algn="l">
              <a:lnSpc>
                <a:spcPct val="90000"/>
              </a:lnSpc>
              <a:defRPr sz="1800"/>
            </a:pPr>
            <a:endParaRPr sz="3000"/>
          </a:p>
          <a:p>
            <a:pPr lvl="0" algn="l">
              <a:lnSpc>
                <a:spcPct val="90000"/>
              </a:lnSpc>
              <a:defRPr sz="1800"/>
            </a:pPr>
            <a:endParaRPr sz="3000"/>
          </a:p>
          <a:p>
            <a:pPr lvl="0" algn="l">
              <a:lnSpc>
                <a:spcPct val="90000"/>
              </a:lnSpc>
              <a:defRPr sz="1800"/>
            </a:pPr>
            <a:endParaRPr sz="3000"/>
          </a:p>
          <a:p>
            <a:pPr lvl="0" algn="l">
              <a:lnSpc>
                <a:spcPct val="90000"/>
              </a:lnSpc>
              <a:defRPr sz="1800"/>
            </a:pPr>
            <a:endParaRPr sz="3000"/>
          </a:p>
          <a:p>
            <a:pPr lvl="0" algn="l">
              <a:lnSpc>
                <a:spcPct val="90000"/>
              </a:lnSpc>
              <a:defRPr sz="1800"/>
            </a:pPr>
            <a:endParaRPr sz="3000"/>
          </a:p>
          <a:p>
            <a:pPr lvl="0" algn="l">
              <a:lnSpc>
                <a:spcPct val="90000"/>
              </a:lnSpc>
              <a:defRPr sz="1800"/>
            </a:pPr>
            <a:endParaRPr sz="3000"/>
          </a:p>
          <a:p>
            <a:pPr lvl="0" algn="l">
              <a:lnSpc>
                <a:spcPct val="90000"/>
              </a:lnSpc>
              <a:defRPr sz="1800"/>
            </a:pPr>
            <a:endParaRPr sz="3000"/>
          </a:p>
          <a:p>
            <a:pPr lvl="0" algn="l">
              <a:lnSpc>
                <a:spcPct val="90000"/>
              </a:lnSpc>
              <a:defRPr sz="1800"/>
            </a:pPr>
            <a:endParaRPr sz="30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solidFill>
                  <a:srgbClr val="FF2600"/>
                </a:solidFill>
              </a:rPr>
              <a:t>	If a pastor, whose number ONE priority is Evangelism walks into a church where the 	established number ONE priority is Teens and tries to establish Evangelism as the 	new number ONE priority, 	he will likely face a great deal of resistance. </a:t>
            </a:r>
          </a:p>
        </p:txBody>
      </p:sp>
      <p:pic>
        <p:nvPicPr>
          <p:cNvPr id="78" name="F12 Vision Images.png"/>
          <p:cNvPicPr/>
          <p:nvPr/>
        </p:nvPicPr>
        <p:blipFill>
          <a:blip r:embed="rId2">
            <a:extLst/>
          </a:blip>
          <a:stretch>
            <a:fillRect/>
          </a:stretch>
        </p:blipFill>
        <p:spPr>
          <a:xfrm>
            <a:off x="1425848" y="3056706"/>
            <a:ext cx="4428159" cy="2895601"/>
          </a:xfrm>
          <a:prstGeom prst="rect">
            <a:avLst/>
          </a:prstGeom>
          <a:ln w="12700">
            <a:miter lim="400000"/>
          </a:ln>
        </p:spPr>
      </p:pic>
      <p:pic>
        <p:nvPicPr>
          <p:cNvPr id="79" name="Grid1-04.png"/>
          <p:cNvPicPr/>
          <p:nvPr/>
        </p:nvPicPr>
        <p:blipFill>
          <a:blip r:embed="rId3">
            <a:extLst/>
          </a:blip>
          <a:stretch>
            <a:fillRect/>
          </a:stretch>
        </p:blipFill>
        <p:spPr>
          <a:xfrm>
            <a:off x="6404348" y="3057069"/>
            <a:ext cx="4483101" cy="2900007"/>
          </a:xfrm>
          <a:prstGeom prst="rect">
            <a:avLst/>
          </a:prstGeom>
          <a:ln w="12700">
            <a:miter lim="400000"/>
          </a:ln>
        </p:spPr>
      </p:pic>
      <p:pic>
        <p:nvPicPr>
          <p:cNvPr id="80" name="droppedImage.pdf"/>
          <p:cNvPicPr/>
          <p:nvPr/>
        </p:nvPicPr>
        <p:blipFill>
          <a:blip r:embed="rId4">
            <a:extLst/>
          </a:blip>
          <a:stretch>
            <a:fillRect/>
          </a:stretch>
        </p:blipFill>
        <p:spPr>
          <a:xfrm>
            <a:off x="-355600" y="6350"/>
            <a:ext cx="14675438" cy="10668000"/>
          </a:xfrm>
          <a:prstGeom prst="rect">
            <a:avLst/>
          </a:prstGeom>
          <a:ln w="12700">
            <a:miter lim="400000"/>
          </a:ln>
        </p:spPr>
      </p:pic>
      <p:sp>
        <p:nvSpPr>
          <p:cNvPr id="81" name="Shape 81"/>
          <p:cNvSpPr/>
          <p:nvPr/>
        </p:nvSpPr>
        <p:spPr>
          <a:xfrm>
            <a:off x="3020466" y="5715000"/>
            <a:ext cx="1238413" cy="5207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3000"/>
            </a:lvl1pPr>
          </a:lstStyle>
          <a:p>
            <a:pPr lvl="0">
              <a:defRPr sz="1800"/>
            </a:pPr>
            <a:r>
              <a:rPr sz="3000"/>
              <a:t>Church</a:t>
            </a:r>
          </a:p>
        </p:txBody>
      </p:sp>
      <p:sp>
        <p:nvSpPr>
          <p:cNvPr id="82" name="Shape 82"/>
          <p:cNvSpPr/>
          <p:nvPr/>
        </p:nvSpPr>
        <p:spPr>
          <a:xfrm>
            <a:off x="8105464" y="5715000"/>
            <a:ext cx="1080283" cy="5207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3000"/>
            </a:lvl1pPr>
          </a:lstStyle>
          <a:p>
            <a:pPr lvl="0">
              <a:defRPr sz="1800"/>
            </a:pPr>
            <a:r>
              <a:rPr sz="3000"/>
              <a:t>Pastor</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title"/>
          </p:nvPr>
        </p:nvSpPr>
        <p:spPr>
          <a:xfrm>
            <a:off x="558800" y="1371600"/>
            <a:ext cx="11925300" cy="6858000"/>
          </a:xfrm>
          <a:prstGeom prst="rect">
            <a:avLst/>
          </a:prstGeom>
        </p:spPr>
        <p:txBody>
          <a:bodyPr anchor="b"/>
          <a:lstStyle/>
          <a:p>
            <a:pPr lvl="0" algn="l">
              <a:lnSpc>
                <a:spcPct val="90000"/>
              </a:lnSpc>
              <a:defRPr sz="1800"/>
            </a:pPr>
            <a:r>
              <a:rPr sz="3600"/>
              <a:t>Capitalize On The Common Denominator</a:t>
            </a:r>
            <a:endParaRPr sz="36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solidFill>
                  <a:srgbClr val="FF2600"/>
                </a:solidFill>
              </a:rPr>
              <a:t>	</a:t>
            </a:r>
            <a:r>
              <a:rPr sz="2500">
                <a:solidFill>
                  <a:srgbClr val="C82506"/>
                </a:solidFill>
              </a:rPr>
              <a:t>Early in your influence you should focus on areas that both you and the church are 	passionate about. This is the quickest way to gain momentum.</a:t>
            </a:r>
            <a:endParaRPr sz="2500">
              <a:solidFill>
                <a:srgbClr val="C82506"/>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3000">
              <a:solidFill>
                <a:srgbClr val="FF2600"/>
              </a:solidFill>
            </a:endParaRPr>
          </a:p>
          <a:p>
            <a:pPr lvl="0" algn="l">
              <a:lnSpc>
                <a:spcPct val="90000"/>
              </a:lnSpc>
              <a:defRPr sz="1800"/>
            </a:pPr>
            <a:r>
              <a:rPr sz="3000"/>
              <a:t>Start where you agree:</a:t>
            </a:r>
            <a:endParaRPr sz="3000"/>
          </a:p>
          <a:p>
            <a:pPr lvl="0" algn="l">
              <a:lnSpc>
                <a:spcPct val="90000"/>
              </a:lnSpc>
              <a:defRPr sz="1800"/>
            </a:pPr>
            <a:endParaRPr sz="3000"/>
          </a:p>
          <a:p>
            <a:pPr lvl="0" algn="l">
              <a:lnSpc>
                <a:spcPct val="90000"/>
              </a:lnSpc>
              <a:defRPr sz="1800"/>
            </a:pPr>
            <a:endParaRPr sz="3000"/>
          </a:p>
          <a:p>
            <a:pPr lvl="0" algn="l">
              <a:lnSpc>
                <a:spcPct val="90000"/>
              </a:lnSpc>
              <a:defRPr sz="1800"/>
            </a:pPr>
            <a:endParaRPr sz="3000"/>
          </a:p>
          <a:p>
            <a:pPr lvl="0" algn="l">
              <a:lnSpc>
                <a:spcPct val="90000"/>
              </a:lnSpc>
              <a:defRPr sz="1800"/>
            </a:pPr>
            <a:endParaRPr sz="3000"/>
          </a:p>
          <a:p>
            <a:pPr lvl="0" algn="l">
              <a:lnSpc>
                <a:spcPct val="90000"/>
              </a:lnSpc>
              <a:defRPr sz="1800"/>
            </a:pPr>
            <a:endParaRPr sz="3000"/>
          </a:p>
          <a:p>
            <a:pPr lvl="0" algn="l">
              <a:lnSpc>
                <a:spcPct val="90000"/>
              </a:lnSpc>
              <a:defRPr sz="1800"/>
            </a:pPr>
            <a:endParaRPr sz="3000"/>
          </a:p>
          <a:p>
            <a:pPr lvl="0" algn="l">
              <a:lnSpc>
                <a:spcPct val="90000"/>
              </a:lnSpc>
              <a:defRPr sz="1800"/>
            </a:pPr>
            <a:endParaRPr sz="3000"/>
          </a:p>
          <a:p>
            <a:pPr lvl="0" algn="l">
              <a:lnSpc>
                <a:spcPct val="90000"/>
              </a:lnSpc>
              <a:defRPr sz="1800"/>
            </a:pPr>
            <a:endParaRPr sz="30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i="1" sz="2500">
                <a:solidFill>
                  <a:srgbClr val="C82506"/>
                </a:solidFill>
              </a:rPr>
              <a:t>“I often advise leaders to spend less time trying to fix problems and more trying to create momentum.”</a:t>
            </a:r>
            <a:r>
              <a:rPr sz="2500">
                <a:solidFill>
                  <a:srgbClr val="C82506"/>
                </a:solidFill>
              </a:rPr>
              <a:t> - John Maxwell</a:t>
            </a:r>
            <a:endParaRPr sz="2500">
              <a:solidFill>
                <a:srgbClr val="C82506"/>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500">
              <a:solidFill>
                <a:srgbClr val="C82506"/>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solidFill>
                  <a:srgbClr val="C82506"/>
                </a:solidFill>
              </a:rPr>
              <a:t>							Over time, as you gain influence your interests will become their 							interests.</a:t>
            </a:r>
          </a:p>
        </p:txBody>
      </p:sp>
      <p:pic>
        <p:nvPicPr>
          <p:cNvPr id="85" name="Grid1-03.png"/>
          <p:cNvPicPr/>
          <p:nvPr/>
        </p:nvPicPr>
        <p:blipFill>
          <a:blip r:embed="rId2">
            <a:extLst/>
          </a:blip>
          <a:stretch>
            <a:fillRect/>
          </a:stretch>
        </p:blipFill>
        <p:spPr>
          <a:xfrm>
            <a:off x="2155527" y="3594551"/>
            <a:ext cx="8728394" cy="2819401"/>
          </a:xfrm>
          <a:prstGeom prst="rect">
            <a:avLst/>
          </a:prstGeom>
          <a:ln w="12700">
            <a:miter lim="400000"/>
          </a:ln>
        </p:spPr>
      </p:pic>
      <p:pic>
        <p:nvPicPr>
          <p:cNvPr id="86" name="droppedImage.pdf"/>
          <p:cNvPicPr/>
          <p:nvPr/>
        </p:nvPicPr>
        <p:blipFill>
          <a:blip r:embed="rId3">
            <a:extLst/>
          </a:blip>
          <a:stretch>
            <a:fillRect/>
          </a:stretch>
        </p:blipFill>
        <p:spPr>
          <a:xfrm>
            <a:off x="-355600" y="6350"/>
            <a:ext cx="14675438" cy="10668000"/>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title"/>
          </p:nvPr>
        </p:nvSpPr>
        <p:spPr>
          <a:xfrm>
            <a:off x="558800" y="1371600"/>
            <a:ext cx="12306300" cy="7073900"/>
          </a:xfrm>
          <a:prstGeom prst="rect">
            <a:avLst/>
          </a:prstGeom>
        </p:spPr>
        <p:txBody>
          <a:bodyPr anchor="b"/>
          <a:lstStyle/>
          <a:p>
            <a:pPr lvl="0" algn="l">
              <a:lnSpc>
                <a:spcPct val="90000"/>
              </a:lnSpc>
              <a:defRPr sz="1800"/>
            </a:pPr>
            <a:r>
              <a:rPr sz="3500"/>
              <a:t>Discovering Vision</a:t>
            </a:r>
            <a:endParaRPr sz="3500"/>
          </a:p>
          <a:p>
            <a:pPr lvl="0" algn="l">
              <a:lnSpc>
                <a:spcPct val="90000"/>
              </a:lnSpc>
              <a:defRPr sz="1800"/>
            </a:pPr>
            <a:endParaRPr sz="36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i="1" sz="2300">
                <a:solidFill>
                  <a:srgbClr val="FF2600"/>
                </a:solidFill>
              </a:rPr>
              <a:t>	</a:t>
            </a:r>
            <a:r>
              <a:rPr i="1" sz="2300">
                <a:solidFill>
                  <a:srgbClr val="C82506"/>
                </a:solidFill>
              </a:rPr>
              <a:t>“You may be thinking, ‘We already have an existing vision.”  After 15 years of existence most churches 	will be in a dying phase.” - Owen Weston</a:t>
            </a:r>
            <a:endParaRPr i="1" sz="2300">
              <a:solidFill>
                <a:srgbClr val="C82506"/>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i="1" sz="23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300">
                <a:solidFill>
                  <a:srgbClr val="0433FF"/>
                </a:solidFill>
              </a:rPr>
              <a:t>	</a:t>
            </a:r>
            <a:r>
              <a:rPr sz="2300">
                <a:solidFill>
                  <a:srgbClr val="C82506"/>
                </a:solidFill>
              </a:rPr>
              <a:t>Vision counteracts stagnation. Vision is the catalyst for movement.</a:t>
            </a:r>
            <a:endParaRPr sz="2300">
              <a:solidFill>
                <a:srgbClr val="0433FF"/>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800">
              <a:solidFill>
                <a:srgbClr val="0433FF"/>
              </a:solidFill>
            </a:endParaRPr>
          </a:p>
          <a:p>
            <a:pPr lvl="0" algn="l">
              <a:lnSpc>
                <a:spcPct val="90000"/>
              </a:lnSpc>
              <a:tabLst>
                <a:tab pos="419100" algn="l"/>
                <a:tab pos="838200" algn="l"/>
                <a:tab pos="1257300" algn="l"/>
                <a:tab pos="1676400" algn="l"/>
                <a:tab pos="2095500" algn="l"/>
                <a:tab pos="2514600" algn="l"/>
                <a:tab pos="2933700" algn="l"/>
                <a:tab pos="3352800" algn="l"/>
                <a:tab pos="3784600" algn="l"/>
                <a:tab pos="4203700" algn="l"/>
                <a:tab pos="4622800" algn="l"/>
                <a:tab pos="5041900" algn="l"/>
              </a:tabLst>
              <a:defRPr sz="1800"/>
            </a:pPr>
            <a:r>
              <a:rPr sz="2800"/>
              <a:t>Reasons to consider a new vision statement at your church:</a:t>
            </a:r>
            <a:endParaRPr sz="2800"/>
          </a:p>
          <a:p>
            <a:pPr lvl="0" algn="l">
              <a:lnSpc>
                <a:spcPct val="90000"/>
              </a:lnSpc>
              <a:tabLst>
                <a:tab pos="419100" algn="l"/>
                <a:tab pos="838200" algn="l"/>
                <a:tab pos="1257300" algn="l"/>
                <a:tab pos="1676400" algn="l"/>
                <a:tab pos="2095500" algn="l"/>
                <a:tab pos="2514600" algn="l"/>
                <a:tab pos="2933700" algn="l"/>
                <a:tab pos="3352800" algn="l"/>
                <a:tab pos="3784600" algn="l"/>
                <a:tab pos="4203700" algn="l"/>
                <a:tab pos="4622800" algn="l"/>
                <a:tab pos="5041900" algn="l"/>
              </a:tabLst>
              <a:defRPr sz="1800"/>
            </a:pPr>
            <a:endParaRPr sz="2800"/>
          </a:p>
          <a:p>
            <a:pPr lvl="0" marL="228600" indent="-228600" algn="l">
              <a:lnSpc>
                <a:spcPct val="90000"/>
              </a:lnSpc>
              <a:buSzPct val="100000"/>
              <a:tabLst>
                <a:tab pos="419100" algn="l"/>
                <a:tab pos="838200" algn="l"/>
                <a:tab pos="1257300" algn="l"/>
                <a:tab pos="1676400" algn="l"/>
                <a:tab pos="2095500" algn="l"/>
                <a:tab pos="2514600" algn="l"/>
                <a:tab pos="2933700" algn="l"/>
                <a:tab pos="3352800" algn="l"/>
                <a:tab pos="3784600" algn="l"/>
                <a:tab pos="4203700" algn="l"/>
                <a:tab pos="4622800" algn="l"/>
                <a:tab pos="5041900" algn="l"/>
              </a:tabLst>
              <a:defRPr sz="1800"/>
            </a:pPr>
            <a:r>
              <a:rPr sz="2800"/>
              <a:t>Perhaps the existing vision is still in tact, but there is just no passion or involvement.</a:t>
            </a:r>
            <a:endParaRPr sz="2800"/>
          </a:p>
          <a:p>
            <a:pPr lvl="0" marL="228600" indent="-228600" algn="l">
              <a:lnSpc>
                <a:spcPct val="90000"/>
              </a:lnSpc>
              <a:buSzPct val="100000"/>
              <a:tabLst>
                <a:tab pos="419100" algn="l"/>
                <a:tab pos="838200" algn="l"/>
                <a:tab pos="1257300" algn="l"/>
                <a:tab pos="1676400" algn="l"/>
                <a:tab pos="2095500" algn="l"/>
                <a:tab pos="2514600" algn="l"/>
                <a:tab pos="2933700" algn="l"/>
                <a:tab pos="3352800" algn="l"/>
                <a:tab pos="3784600" algn="l"/>
                <a:tab pos="4203700" algn="l"/>
                <a:tab pos="4622800" algn="l"/>
                <a:tab pos="5041900" algn="l"/>
              </a:tabLst>
              <a:defRPr sz="1800"/>
            </a:pPr>
            <a:r>
              <a:rPr sz="2800"/>
              <a:t>Would a new vision statement encourage more of the church to be involved?</a:t>
            </a:r>
            <a:endParaRPr sz="2800"/>
          </a:p>
          <a:p>
            <a:pPr lvl="0" marL="228600" indent="-228600" algn="l">
              <a:lnSpc>
                <a:spcPct val="90000"/>
              </a:lnSpc>
              <a:buSzPct val="100000"/>
              <a:tabLst>
                <a:tab pos="419100" algn="l"/>
                <a:tab pos="838200" algn="l"/>
                <a:tab pos="1257300" algn="l"/>
                <a:tab pos="1676400" algn="l"/>
                <a:tab pos="2095500" algn="l"/>
                <a:tab pos="2514600" algn="l"/>
                <a:tab pos="2933700" algn="l"/>
                <a:tab pos="3352800" algn="l"/>
                <a:tab pos="3784600" algn="l"/>
                <a:tab pos="4203700" algn="l"/>
                <a:tab pos="4622800" algn="l"/>
                <a:tab pos="5041900" algn="l"/>
              </a:tabLst>
              <a:defRPr sz="1800"/>
            </a:pPr>
            <a:r>
              <a:rPr sz="2800"/>
              <a:t>Would a new vision statement create excitement in the church?</a:t>
            </a:r>
            <a:endParaRPr sz="2800"/>
          </a:p>
          <a:p>
            <a:pPr lvl="0" marL="228600" indent="-228600" algn="l">
              <a:lnSpc>
                <a:spcPct val="90000"/>
              </a:lnSpc>
              <a:buSzPct val="100000"/>
              <a:tabLst>
                <a:tab pos="419100" algn="l"/>
                <a:tab pos="838200" algn="l"/>
                <a:tab pos="1257300" algn="l"/>
                <a:tab pos="1676400" algn="l"/>
                <a:tab pos="2095500" algn="l"/>
                <a:tab pos="2514600" algn="l"/>
                <a:tab pos="2933700" algn="l"/>
                <a:tab pos="3352800" algn="l"/>
                <a:tab pos="3784600" algn="l"/>
                <a:tab pos="4203700" algn="l"/>
                <a:tab pos="4622800" algn="l"/>
                <a:tab pos="5041900" algn="l"/>
              </a:tabLst>
              <a:defRPr sz="1800"/>
            </a:pPr>
            <a:r>
              <a:rPr sz="2800"/>
              <a:t>Has the excitement for the existing vision statement dwindled?</a:t>
            </a:r>
            <a:endParaRPr sz="2800"/>
          </a:p>
          <a:p>
            <a:pPr lvl="0" algn="l">
              <a:lnSpc>
                <a:spcPct val="90000"/>
              </a:lnSpc>
              <a:tabLst>
                <a:tab pos="419100" algn="l"/>
                <a:tab pos="838200" algn="l"/>
                <a:tab pos="1257300" algn="l"/>
                <a:tab pos="1676400" algn="l"/>
                <a:tab pos="2095500" algn="l"/>
                <a:tab pos="2514600" algn="l"/>
                <a:tab pos="2933700" algn="l"/>
                <a:tab pos="3352800" algn="l"/>
                <a:tab pos="3784600" algn="l"/>
                <a:tab pos="4203700" algn="l"/>
                <a:tab pos="4622800" algn="l"/>
                <a:tab pos="5041900" algn="l"/>
              </a:tabLst>
              <a:defRPr sz="1800"/>
            </a:pPr>
            <a:endParaRPr sz="3000"/>
          </a:p>
          <a:p>
            <a:pPr lvl="0" algn="l">
              <a:lnSpc>
                <a:spcPct val="90000"/>
              </a:lnSpc>
              <a:tabLst>
                <a:tab pos="419100" algn="l"/>
                <a:tab pos="838200" algn="l"/>
                <a:tab pos="1257300" algn="l"/>
                <a:tab pos="1676400" algn="l"/>
                <a:tab pos="2095500" algn="l"/>
                <a:tab pos="2514600" algn="l"/>
                <a:tab pos="2933700" algn="l"/>
                <a:tab pos="3352800" algn="l"/>
                <a:tab pos="3784600" algn="l"/>
                <a:tab pos="4203700" algn="l"/>
                <a:tab pos="4622800" algn="l"/>
                <a:tab pos="5041900" algn="l"/>
              </a:tabLst>
              <a:defRPr sz="1800"/>
            </a:pPr>
            <a:r>
              <a:rPr sz="2500"/>
              <a:t>						</a:t>
            </a:r>
            <a:r>
              <a:rPr sz="2300">
                <a:solidFill>
                  <a:srgbClr val="E32400"/>
                </a:solidFill>
              </a:rPr>
              <a:t>- </a:t>
            </a:r>
            <a:r>
              <a:rPr sz="2300">
                <a:solidFill>
                  <a:srgbClr val="FF2600"/>
                </a:solidFill>
              </a:rPr>
              <a:t>Do your efforts focus more on equipping people or meeting their needs?</a:t>
            </a:r>
            <a:endParaRPr sz="23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300">
                <a:solidFill>
                  <a:srgbClr val="FF2600"/>
                </a:solidFill>
              </a:rPr>
              <a:t>							- If everything worked out perfectly for your church, where would you 									  be in 3 years?</a:t>
            </a:r>
            <a:endParaRPr sz="2300">
              <a:solidFill>
                <a:srgbClr val="FF2600"/>
              </a:solidFill>
            </a:endParaRPr>
          </a:p>
          <a:p>
            <a:pPr lvl="0" marR="457200" algn="l">
              <a:lnSpc>
                <a:spcPct val="90000"/>
              </a:lnSpc>
              <a:tabLst>
                <a:tab pos="215900" algn="l"/>
                <a:tab pos="4445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300">
                <a:solidFill>
                  <a:srgbClr val="FF2600"/>
                </a:solidFill>
              </a:rPr>
              <a:t>								- What do you find yourself praying about the most (who’s here or who’s 									  not)?</a:t>
            </a:r>
          </a:p>
        </p:txBody>
      </p:sp>
      <p:pic>
        <p:nvPicPr>
          <p:cNvPr id="89" name="droppedImage.pdf"/>
          <p:cNvPicPr/>
          <p:nvPr/>
        </p:nvPicPr>
        <p:blipFill>
          <a:blip r:embed="rId2">
            <a:extLst/>
          </a:blip>
          <a:stretch>
            <a:fillRect/>
          </a:stretch>
        </p:blipFill>
        <p:spPr>
          <a:xfrm>
            <a:off x="-355600" y="6350"/>
            <a:ext cx="14675438" cy="10668000"/>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title"/>
          </p:nvPr>
        </p:nvSpPr>
        <p:spPr>
          <a:xfrm>
            <a:off x="558800" y="1371600"/>
            <a:ext cx="11899900" cy="6591300"/>
          </a:xfrm>
          <a:prstGeom prst="rect">
            <a:avLst/>
          </a:prstGeom>
        </p:spPr>
        <p:txBody>
          <a:bodyPr anchor="b"/>
          <a:lstStyle/>
          <a:p>
            <a:pPr lvl="0" algn="l">
              <a:lnSpc>
                <a:spcPct val="90000"/>
              </a:lnSpc>
              <a:defRPr sz="1800"/>
            </a:pPr>
            <a:r>
              <a:rPr sz="3400"/>
              <a:t>Discovering Vision</a:t>
            </a:r>
            <a:endParaRPr sz="34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solidFill>
                  <a:srgbClr val="C82506"/>
                </a:solidFill>
              </a:rPr>
              <a:t>	</a:t>
            </a:r>
            <a:r>
              <a:rPr sz="2300">
                <a:solidFill>
                  <a:srgbClr val="C82506"/>
                </a:solidFill>
              </a:rPr>
              <a:t>No matter what path you take to discovering or implementing your church’s unique 	vision 	for ministry, start with these 4 steps.</a:t>
            </a:r>
            <a:endParaRPr sz="2500">
              <a:solidFill>
                <a:srgbClr val="C82506"/>
              </a:solidFill>
            </a:endParaRPr>
          </a:p>
          <a:p>
            <a:pPr lvl="0" algn="l">
              <a:lnSpc>
                <a:spcPct val="90000"/>
              </a:lnSpc>
              <a:defRPr sz="1800"/>
            </a:pPr>
            <a:endParaRPr sz="2800"/>
          </a:p>
          <a:p>
            <a:pPr lvl="0" algn="l">
              <a:lnSpc>
                <a:spcPct val="90000"/>
              </a:lnSpc>
              <a:defRPr sz="1800"/>
            </a:pPr>
            <a:r>
              <a:rPr sz="2800"/>
              <a:t>Step 1: Prayer</a:t>
            </a:r>
            <a:endParaRPr sz="28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solidFill>
                  <a:srgbClr val="FF2600"/>
                </a:solidFill>
              </a:rPr>
              <a:t>		</a:t>
            </a:r>
            <a:r>
              <a:rPr sz="2300">
                <a:solidFill>
                  <a:srgbClr val="C82506"/>
                </a:solidFill>
              </a:rPr>
              <a:t>Proverbs 16:9 We can make our plans, but the Lord determines our steps. (NLT)</a:t>
            </a:r>
            <a:endParaRPr sz="2300">
              <a:solidFill>
                <a:srgbClr val="FF2600"/>
              </a:solidFill>
            </a:endParaRPr>
          </a:p>
          <a:p>
            <a:pPr lvl="0" algn="l">
              <a:lnSpc>
                <a:spcPct val="90000"/>
              </a:lnSpc>
              <a:defRPr sz="1800"/>
            </a:pPr>
            <a:r>
              <a:rPr sz="2800"/>
              <a:t>Step 2: Dreaming</a:t>
            </a:r>
            <a:endParaRPr sz="28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solidFill>
                  <a:srgbClr val="FF2600"/>
                </a:solidFill>
              </a:rPr>
              <a:t>	</a:t>
            </a:r>
            <a:r>
              <a:rPr sz="2500">
                <a:solidFill>
                  <a:srgbClr val="C82506"/>
                </a:solidFill>
              </a:rPr>
              <a:t>	</a:t>
            </a:r>
            <a:r>
              <a:rPr sz="2300">
                <a:solidFill>
                  <a:srgbClr val="C82506"/>
                </a:solidFill>
              </a:rPr>
              <a:t>Don’t have such a small vision that God doesn’t need to be involved.</a:t>
            </a:r>
            <a:endParaRPr sz="2500">
              <a:solidFill>
                <a:srgbClr val="FF2600"/>
              </a:solidFill>
            </a:endParaRPr>
          </a:p>
          <a:p>
            <a:pPr lvl="0" algn="l">
              <a:lnSpc>
                <a:spcPct val="90000"/>
              </a:lnSpc>
              <a:defRPr sz="1800"/>
            </a:pPr>
            <a:r>
              <a:rPr sz="2800"/>
              <a:t>Step 3: Researching</a:t>
            </a:r>
            <a:endParaRPr sz="2800"/>
          </a:p>
          <a:p>
            <a:pPr lvl="0" algn="l">
              <a:lnSpc>
                <a:spcPct val="90000"/>
              </a:lnSpc>
              <a:defRPr sz="1800"/>
            </a:pPr>
            <a:r>
              <a:rPr sz="2800"/>
              <a:t>Step 4: Brainstorming</a:t>
            </a:r>
            <a:endParaRPr sz="2800"/>
          </a:p>
          <a:p>
            <a:pPr lvl="0" algn="l">
              <a:lnSpc>
                <a:spcPct val="90000"/>
              </a:lnSpc>
              <a:defRPr sz="1800"/>
            </a:pPr>
            <a:r>
              <a:rPr sz="3000"/>
              <a:t>	</a:t>
            </a:r>
            <a:r>
              <a:rPr sz="2300">
                <a:solidFill>
                  <a:srgbClr val="C82506"/>
                </a:solidFill>
              </a:rPr>
              <a:t>Ex. think tanks, demographic study, prayer exercises, research other churches, etc. </a:t>
            </a:r>
            <a:endParaRPr sz="3000"/>
          </a:p>
          <a:p>
            <a:pPr lvl="0" algn="l">
              <a:lnSpc>
                <a:spcPct val="90000"/>
              </a:lnSpc>
              <a:defRPr sz="1800"/>
            </a:pPr>
            <a:r>
              <a:rPr sz="2800"/>
              <a:t>Step 5: Challenging</a:t>
            </a:r>
            <a:endParaRPr sz="2800"/>
          </a:p>
          <a:p>
            <a:pPr lvl="0" marR="457200" algn="l">
              <a:lnSpc>
                <a:spcPct val="90000"/>
              </a:lnSpc>
              <a:tabLst>
                <a:tab pos="215900" algn="l"/>
                <a:tab pos="4445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300">
                <a:solidFill>
                  <a:srgbClr val="C82506"/>
                </a:solidFill>
              </a:rPr>
              <a:t>			Your vision will need to be tested and challenged. Discovering and implementing vision in 			a local church is a process, not just a </a:t>
            </a:r>
            <a:r>
              <a:rPr i="1" sz="2300">
                <a:solidFill>
                  <a:srgbClr val="C82506"/>
                </a:solidFill>
              </a:rPr>
              <a:t>once </a:t>
            </a:r>
            <a:r>
              <a:rPr sz="2300">
                <a:solidFill>
                  <a:srgbClr val="C82506"/>
                </a:solidFill>
              </a:rPr>
              <a:t>and for all</a:t>
            </a:r>
            <a:r>
              <a:rPr sz="2300">
                <a:solidFill>
                  <a:srgbClr val="C82506"/>
                </a:solidFill>
              </a:rPr>
              <a:t> decision.</a:t>
            </a:r>
            <a:endParaRPr sz="2300">
              <a:solidFill>
                <a:srgbClr val="C82506"/>
              </a:solidFill>
            </a:endParaRPr>
          </a:p>
          <a:p>
            <a:pPr lvl="0" marR="457200" algn="l">
              <a:lnSpc>
                <a:spcPct val="90000"/>
              </a:lnSpc>
              <a:tabLst>
                <a:tab pos="215900" algn="l"/>
                <a:tab pos="4445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500">
              <a:solidFill>
                <a:srgbClr val="C82506"/>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solidFill>
                  <a:srgbClr val="C82506"/>
                </a:solidFill>
              </a:rPr>
              <a:t>		</a:t>
            </a:r>
            <a:r>
              <a:rPr sz="2300">
                <a:solidFill>
                  <a:srgbClr val="C82506"/>
                </a:solidFill>
              </a:rPr>
              <a:t>An interesting point in all of this is that Nehemiah spent the first 3 days after he entered 		Jerusalem in total silence. He spent 3 days in total silence - what was he doing? He was 		evaluating the situation. The bible says that he rode around the city looking at the 								situation.</a:t>
            </a:r>
          </a:p>
        </p:txBody>
      </p:sp>
      <p:pic>
        <p:nvPicPr>
          <p:cNvPr id="92" name="droppedImage.pdf"/>
          <p:cNvPicPr/>
          <p:nvPr/>
        </p:nvPicPr>
        <p:blipFill>
          <a:blip r:embed="rId2">
            <a:extLst/>
          </a:blip>
          <a:stretch>
            <a:fillRect/>
          </a:stretch>
        </p:blipFill>
        <p:spPr>
          <a:xfrm>
            <a:off x="-355600" y="6350"/>
            <a:ext cx="14675438" cy="10668000"/>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4" name="droppedImage.pdf"/>
          <p:cNvPicPr/>
          <p:nvPr/>
        </p:nvPicPr>
        <p:blipFill>
          <a:blip r:embed="rId2">
            <a:extLst/>
          </a:blip>
          <a:stretch>
            <a:fillRect/>
          </a:stretch>
        </p:blipFill>
        <p:spPr>
          <a:xfrm>
            <a:off x="-355600" y="6350"/>
            <a:ext cx="14675438" cy="10668000"/>
          </a:xfrm>
          <a:prstGeom prst="rect">
            <a:avLst/>
          </a:prstGeom>
          <a:ln w="12700">
            <a:miter lim="400000"/>
          </a:ln>
        </p:spPr>
      </p:pic>
      <p:sp>
        <p:nvSpPr>
          <p:cNvPr id="95" name="Shape 95"/>
          <p:cNvSpPr/>
          <p:nvPr/>
        </p:nvSpPr>
        <p:spPr>
          <a:xfrm>
            <a:off x="558800" y="1371600"/>
            <a:ext cx="11899900" cy="6718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lstStyle/>
          <a:p>
            <a:pPr lvl="0" algn="l">
              <a:lnSpc>
                <a:spcPct val="90000"/>
              </a:lnSpc>
              <a:defRPr sz="1800"/>
            </a:pPr>
            <a:r>
              <a:rPr sz="4000"/>
              <a:t>Communicating the Vision</a:t>
            </a:r>
            <a:endParaRPr sz="4000"/>
          </a:p>
          <a:p>
            <a:pPr lvl="0" algn="l">
              <a:lnSpc>
                <a:spcPct val="40000"/>
              </a:lnSpc>
              <a:defRPr sz="1800"/>
            </a:pPr>
            <a:endParaRPr sz="3600"/>
          </a:p>
          <a:p>
            <a:pPr lvl="0" algn="l">
              <a:lnSpc>
                <a:spcPct val="90000"/>
              </a:lnSpc>
              <a:defRPr sz="1800"/>
            </a:pPr>
            <a:r>
              <a:rPr sz="2100"/>
              <a:t>Vision must be memorable, motivating, and mobilizing.</a:t>
            </a:r>
            <a:endParaRPr sz="2100"/>
          </a:p>
          <a:p>
            <a:pPr lvl="0" algn="l">
              <a:lnSpc>
                <a:spcPct val="90000"/>
              </a:lnSpc>
              <a:defRPr sz="1800"/>
            </a:pPr>
            <a:endParaRPr sz="2100"/>
          </a:p>
          <a:p>
            <a:pPr lvl="1" algn="l">
              <a:lnSpc>
                <a:spcPct val="90000"/>
              </a:lnSpc>
              <a:defRPr sz="1800"/>
            </a:pPr>
            <a:r>
              <a:rPr i="1" sz="2100">
                <a:solidFill>
                  <a:srgbClr val="C82506"/>
                </a:solidFill>
              </a:rPr>
              <a:t>“</a:t>
            </a:r>
            <a:r>
              <a:rPr i="1" sz="1600">
                <a:solidFill>
                  <a:srgbClr val="C82506"/>
                </a:solidFill>
              </a:rPr>
              <a:t>First, if your vision is going to stick in people's minds, it must be memorable.”</a:t>
            </a:r>
            <a:r>
              <a:rPr sz="1600">
                <a:solidFill>
                  <a:srgbClr val="C82506"/>
                </a:solidFill>
              </a:rPr>
              <a:t> - Andy Stanley</a:t>
            </a:r>
            <a:endParaRPr sz="1600">
              <a:solidFill>
                <a:srgbClr val="C82506"/>
              </a:solidFill>
            </a:endParaRPr>
          </a:p>
          <a:p>
            <a:pPr lvl="1" algn="l">
              <a:lnSpc>
                <a:spcPct val="90000"/>
              </a:lnSpc>
              <a:defRPr sz="1800"/>
            </a:pPr>
            <a:endParaRPr sz="1600">
              <a:solidFill>
                <a:srgbClr val="E32400"/>
              </a:solidFill>
            </a:endParaRPr>
          </a:p>
          <a:p>
            <a:pPr lvl="1" algn="l">
              <a:lnSpc>
                <a:spcPct val="90000"/>
              </a:lnSpc>
              <a:defRPr sz="1800"/>
            </a:pPr>
            <a:r>
              <a:rPr sz="1600">
                <a:solidFill>
                  <a:srgbClr val="C82506"/>
                </a:solidFill>
              </a:rPr>
              <a:t>Great services are important but you better have a vision that causes people to move to their next step (or you’ll never grow) - this is why vision is so vital.</a:t>
            </a:r>
            <a:endParaRPr sz="2100">
              <a:solidFill>
                <a:srgbClr val="C82506"/>
              </a:solidFill>
            </a:endParaRPr>
          </a:p>
          <a:p>
            <a:pPr lvl="0" algn="l">
              <a:lnSpc>
                <a:spcPct val="60000"/>
              </a:lnSpc>
              <a:defRPr sz="1800"/>
            </a:pPr>
            <a:endParaRPr sz="2800"/>
          </a:p>
          <a:p>
            <a:pPr lvl="0" algn="l">
              <a:lnSpc>
                <a:spcPct val="90000"/>
              </a:lnSpc>
              <a:defRPr sz="1800"/>
            </a:pPr>
            <a:r>
              <a:rPr sz="2100"/>
              <a:t>Practical ideas for distinguishing vision through your brand:</a:t>
            </a:r>
            <a:endParaRPr sz="2100"/>
          </a:p>
          <a:p>
            <a:pPr lvl="0" marL="419100" indent="-292100" algn="l">
              <a:lnSpc>
                <a:spcPct val="90000"/>
              </a:lnSpc>
              <a:buSzPct val="125000"/>
              <a:buChar char="•"/>
              <a:defRPr sz="1800"/>
            </a:pPr>
            <a:r>
              <a:rPr sz="2100"/>
              <a:t>Graphics</a:t>
            </a:r>
            <a:endParaRPr sz="2100"/>
          </a:p>
          <a:p>
            <a:pPr lvl="1" indent="0" algn="l">
              <a:lnSpc>
                <a:spcPct val="90000"/>
              </a:lnSpc>
              <a:defRPr sz="1800"/>
            </a:pPr>
            <a:r>
              <a:rPr sz="1600">
                <a:solidFill>
                  <a:srgbClr val="C82506"/>
                </a:solidFill>
              </a:rPr>
              <a:t>“</a:t>
            </a:r>
            <a:r>
              <a:rPr i="1" sz="1600">
                <a:solidFill>
                  <a:srgbClr val="C82506"/>
                </a:solidFill>
              </a:rPr>
              <a:t>Vision, mission, and purpose documents are all created for an internal audience.  A church slogan or positioning statement is created f</a:t>
            </a:r>
            <a:r>
              <a:rPr sz="1600">
                <a:solidFill>
                  <a:srgbClr val="C82506"/>
                </a:solidFill>
              </a:rPr>
              <a:t>or 	an external audience - the community around you.  Such a slogan is less about leadership and more about marketing.” - Robert Morris</a:t>
            </a:r>
            <a:endParaRPr sz="2100">
              <a:solidFill>
                <a:srgbClr val="C82506"/>
              </a:solidFill>
            </a:endParaRPr>
          </a:p>
          <a:p>
            <a:pPr lvl="0" marL="419100" indent="-292100" algn="l">
              <a:lnSpc>
                <a:spcPct val="90000"/>
              </a:lnSpc>
              <a:buSzPct val="125000"/>
              <a:buChar char="•"/>
              <a:defRPr sz="1800"/>
            </a:pPr>
            <a:r>
              <a:rPr sz="2100"/>
              <a:t>Language</a:t>
            </a:r>
            <a:endParaRPr sz="2100"/>
          </a:p>
          <a:p>
            <a:pPr lvl="1" indent="0" algn="l">
              <a:lnSpc>
                <a:spcPct val="90000"/>
              </a:lnSpc>
              <a:defRPr sz="1800"/>
            </a:pPr>
            <a:r>
              <a:rPr i="1" sz="1600">
                <a:solidFill>
                  <a:srgbClr val="C82506"/>
                </a:solidFill>
              </a:rPr>
              <a:t>“If the process is not clearly defined so that everyone is speaking the same language, there is confusion and frustration.”</a:t>
            </a:r>
            <a:r>
              <a:rPr sz="1600">
                <a:solidFill>
                  <a:srgbClr val="C82506"/>
                </a:solidFill>
              </a:rPr>
              <a:t>  -Simple Church (Thom Rainer &amp; Eric Geiger)</a:t>
            </a:r>
            <a:endParaRPr sz="1600">
              <a:solidFill>
                <a:srgbClr val="C82506"/>
              </a:solidFill>
            </a:endParaRPr>
          </a:p>
          <a:p>
            <a:pPr lvl="0" marL="419100" indent="-292100" algn="l">
              <a:lnSpc>
                <a:spcPct val="90000"/>
              </a:lnSpc>
              <a:buSzPct val="125000"/>
              <a:buChar char="•"/>
              <a:defRPr sz="1800"/>
            </a:pPr>
            <a:r>
              <a:rPr sz="2100"/>
              <a:t>Environments</a:t>
            </a:r>
            <a:endParaRPr sz="2100"/>
          </a:p>
          <a:p>
            <a:pPr lvl="1" indent="0" algn="l">
              <a:lnSpc>
                <a:spcPct val="90000"/>
              </a:lnSpc>
              <a:defRPr sz="1800"/>
            </a:pPr>
            <a:r>
              <a:rPr sz="1600">
                <a:solidFill>
                  <a:srgbClr val="C82506"/>
                </a:solidFill>
              </a:rPr>
              <a:t>If your vision targets young families then your environments should be designed with them in mind.</a:t>
            </a:r>
            <a:endParaRPr sz="2100">
              <a:solidFill>
                <a:srgbClr val="C82506"/>
              </a:solidFill>
            </a:endParaRPr>
          </a:p>
          <a:p>
            <a:pPr lvl="0" marL="419100" indent="-292100" algn="l">
              <a:lnSpc>
                <a:spcPct val="90000"/>
              </a:lnSpc>
              <a:buSzPct val="125000"/>
              <a:buChar char="•"/>
              <a:defRPr sz="1800"/>
            </a:pPr>
            <a:r>
              <a:rPr sz="2100"/>
              <a:t>Simplicity</a:t>
            </a:r>
            <a:endParaRPr sz="2100"/>
          </a:p>
          <a:p>
            <a:pPr lvl="1" indent="0" algn="l">
              <a:lnSpc>
                <a:spcPct val="90000"/>
              </a:lnSpc>
              <a:defRPr sz="1800"/>
            </a:pPr>
            <a:r>
              <a:rPr i="1" sz="1600">
                <a:solidFill>
                  <a:srgbClr val="C82506"/>
                </a:solidFill>
              </a:rPr>
              <a:t>“It is better to have a vision statement that is incomplete and memorable than to have one that is complete and forgettable.”</a:t>
            </a:r>
            <a:r>
              <a:rPr sz="1600">
                <a:solidFill>
                  <a:srgbClr val="C82506"/>
                </a:solidFill>
              </a:rPr>
              <a:t> - Andy Stanley</a:t>
            </a:r>
            <a:endParaRPr sz="1600">
              <a:solidFill>
                <a:srgbClr val="C82506"/>
              </a:solidFill>
            </a:endParaRPr>
          </a:p>
          <a:p>
            <a:pPr lvl="1" indent="0" algn="l">
              <a:lnSpc>
                <a:spcPct val="90000"/>
              </a:lnSpc>
              <a:defRPr sz="1800"/>
            </a:pPr>
            <a:endParaRPr sz="1600">
              <a:solidFill>
                <a:srgbClr val="C82506"/>
              </a:solidFill>
            </a:endParaRPr>
          </a:p>
          <a:p>
            <a:pPr lvl="1" indent="0" algn="l">
              <a:lnSpc>
                <a:spcPct val="90000"/>
              </a:lnSpc>
              <a:defRPr sz="1800"/>
            </a:pPr>
            <a:r>
              <a:rPr i="1" sz="1600">
                <a:solidFill>
                  <a:srgbClr val="C82506"/>
                </a:solidFill>
              </a:rPr>
              <a:t>“If the vision is too complicated for people to embrace, nothing changes.” </a:t>
            </a:r>
            <a:r>
              <a:rPr sz="1600">
                <a:solidFill>
                  <a:srgbClr val="C82506"/>
                </a:solidFill>
              </a:rPr>
              <a:t>- Andy Stanley</a:t>
            </a:r>
            <a:endParaRPr sz="1600">
              <a:solidFill>
                <a:srgbClr val="C82506"/>
              </a:solidFill>
            </a:endParaRPr>
          </a:p>
          <a:p>
            <a:pPr lvl="1" indent="0" algn="l">
              <a:lnSpc>
                <a:spcPct val="90000"/>
              </a:lnSpc>
              <a:defRPr sz="1800"/>
            </a:pPr>
            <a:endParaRPr sz="1600">
              <a:solidFill>
                <a:srgbClr val="C82506"/>
              </a:solidFill>
            </a:endParaRPr>
          </a:p>
          <a:p>
            <a:pPr lvl="5" indent="0" algn="l">
              <a:lnSpc>
                <a:spcPct val="90000"/>
              </a:lnSpc>
              <a:defRPr sz="1800"/>
            </a:pPr>
            <a:r>
              <a:rPr i="1" sz="1600">
                <a:solidFill>
                  <a:srgbClr val="C82506"/>
                </a:solidFill>
              </a:rPr>
              <a:t>“To have a simple church, leaders must ensure that everything their church does fits together to produce life change.  They must design a simple process that pulls everything together, a simple process that moves people toward spiritual maturity.”</a:t>
            </a:r>
            <a:r>
              <a:rPr sz="1600">
                <a:solidFill>
                  <a:srgbClr val="C82506"/>
                </a:solidFill>
              </a:rPr>
              <a:t> </a:t>
            </a:r>
            <a:endParaRPr sz="1600">
              <a:solidFill>
                <a:srgbClr val="C82506"/>
              </a:solidFill>
            </a:endParaRPr>
          </a:p>
          <a:p>
            <a:pPr lvl="5" indent="0" algn="l">
              <a:lnSpc>
                <a:spcPct val="90000"/>
              </a:lnSpc>
              <a:defRPr sz="1800"/>
            </a:pPr>
            <a:r>
              <a:rPr sz="1600">
                <a:solidFill>
                  <a:srgbClr val="C82506"/>
                </a:solidFill>
              </a:rPr>
              <a:t>-Simple Church (Thom Rainer &amp; Eric Geiger)</a:t>
            </a:r>
            <a:endParaRPr sz="1600">
              <a:solidFill>
                <a:srgbClr val="C82506"/>
              </a:solidFill>
            </a:endParaRP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title"/>
          </p:nvPr>
        </p:nvSpPr>
        <p:spPr>
          <a:xfrm>
            <a:off x="558800" y="1371600"/>
            <a:ext cx="11874500" cy="6692900"/>
          </a:xfrm>
          <a:prstGeom prst="rect">
            <a:avLst/>
          </a:prstGeom>
        </p:spPr>
        <p:txBody>
          <a:bodyPr anchor="b"/>
          <a:lstStyle/>
          <a:p>
            <a:pPr lvl="0" algn="l">
              <a:lnSpc>
                <a:spcPct val="90000"/>
              </a:lnSpc>
              <a:defRPr sz="1800"/>
            </a:pPr>
            <a:r>
              <a:rPr sz="4000"/>
              <a:t>Celebrating the Vision</a:t>
            </a:r>
            <a:endParaRPr sz="4000"/>
          </a:p>
          <a:p>
            <a:pPr lvl="0" algn="l">
              <a:lnSpc>
                <a:spcPct val="40000"/>
              </a:lnSpc>
              <a:defRPr sz="1800"/>
            </a:pPr>
            <a:endParaRPr sz="3600"/>
          </a:p>
          <a:p>
            <a:pPr lvl="0" algn="l">
              <a:lnSpc>
                <a:spcPct val="90000"/>
              </a:lnSpc>
              <a:defRPr sz="1800"/>
            </a:pPr>
            <a:r>
              <a:rPr sz="2200"/>
              <a:t>Celebration vision through repetition:</a:t>
            </a:r>
            <a:endParaRPr sz="22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i="1" sz="1700">
                <a:solidFill>
                  <a:srgbClr val="C82506"/>
                </a:solidFill>
              </a:rPr>
              <a:t>“Casting a convincing vision once is not enough to make it stick.  Twice isn't enough either.  Vision needs to be repeated regularly.”  </a:t>
            </a:r>
            <a:endParaRPr i="1" sz="1700">
              <a:solidFill>
                <a:srgbClr val="C82506"/>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700">
                <a:solidFill>
                  <a:srgbClr val="C82506"/>
                </a:solidFill>
              </a:rPr>
              <a:t>- Andy Stanley</a:t>
            </a:r>
            <a:r>
              <a:rPr sz="1700">
                <a:solidFill>
                  <a:srgbClr val="C82506"/>
                </a:solidFill>
              </a:rPr>
              <a:t> </a:t>
            </a:r>
            <a:endParaRPr sz="1700">
              <a:solidFill>
                <a:srgbClr val="C82506"/>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700">
              <a:solidFill>
                <a:srgbClr val="C82506"/>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700">
                <a:solidFill>
                  <a:srgbClr val="C82506"/>
                </a:solidFill>
              </a:rPr>
              <a:t>Visionary leaders will tell you when you get tired of saying something the people you are leading are just now getting it.</a:t>
            </a:r>
            <a:endParaRPr sz="1700">
              <a:solidFill>
                <a:srgbClr val="C82506"/>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100">
              <a:solidFill>
                <a:srgbClr val="0433FF"/>
              </a:solidFill>
            </a:endParaRPr>
          </a:p>
          <a:p>
            <a:pPr lvl="0" marL="419100" indent="-292100" algn="l">
              <a:lnSpc>
                <a:spcPct val="90000"/>
              </a:lnSpc>
              <a:buSzPct val="125000"/>
              <a:defRPr sz="1800"/>
            </a:pPr>
            <a:r>
              <a:rPr sz="2200"/>
              <a:t>Preaching your vision</a:t>
            </a:r>
            <a:endParaRPr sz="2200"/>
          </a:p>
          <a:p>
            <a:pPr lvl="0" marR="457200" algn="l">
              <a:lnSpc>
                <a:spcPct val="90000"/>
              </a:lnSpc>
              <a:tabLst>
                <a:tab pos="127000" algn="l"/>
                <a:tab pos="4191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700">
                <a:solidFill>
                  <a:srgbClr val="FF2600"/>
                </a:solidFill>
              </a:rPr>
              <a:t>			</a:t>
            </a:r>
            <a:r>
              <a:rPr i="1" sz="1700">
                <a:solidFill>
                  <a:srgbClr val="FF2600"/>
                </a:solidFill>
              </a:rPr>
              <a:t>“Vision should evoke emotion.  And it's difficult to evoke emotion with an e-mail or a letter.”</a:t>
            </a:r>
            <a:r>
              <a:rPr sz="1700">
                <a:solidFill>
                  <a:srgbClr val="FF2600"/>
                </a:solidFill>
              </a:rPr>
              <a:t> - Andy Stanely </a:t>
            </a:r>
            <a:endParaRPr sz="1700">
              <a:solidFill>
                <a:srgbClr val="FF2600"/>
              </a:solidFill>
            </a:endParaRPr>
          </a:p>
          <a:p>
            <a:pPr lvl="0" marR="457200" algn="l">
              <a:lnSpc>
                <a:spcPct val="90000"/>
              </a:lnSpc>
              <a:tabLst>
                <a:tab pos="127000" algn="l"/>
                <a:tab pos="4191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700">
              <a:solidFill>
                <a:srgbClr val="FF2600"/>
              </a:solidFill>
            </a:endParaRPr>
          </a:p>
          <a:p>
            <a:pPr lvl="0" marR="457200" algn="l">
              <a:lnSpc>
                <a:spcPct val="90000"/>
              </a:lnSpc>
              <a:tabLst>
                <a:tab pos="127000" algn="l"/>
                <a:tab pos="4191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700">
                <a:solidFill>
                  <a:srgbClr val="FF2600"/>
                </a:solidFill>
              </a:rPr>
              <a:t>			</a:t>
            </a:r>
            <a:r>
              <a:rPr i="1" sz="1700">
                <a:solidFill>
                  <a:srgbClr val="FF2600"/>
                </a:solidFill>
              </a:rPr>
              <a:t>“Preaching is perhaps the most important vision casting tool a pastor has at his disposal.”</a:t>
            </a:r>
            <a:r>
              <a:rPr sz="1700">
                <a:solidFill>
                  <a:srgbClr val="FF2600"/>
                </a:solidFill>
              </a:rPr>
              <a:t>  - Osborne</a:t>
            </a:r>
            <a:endParaRPr sz="1700">
              <a:solidFill>
                <a:srgbClr val="FF2600"/>
              </a:solidFill>
            </a:endParaRPr>
          </a:p>
          <a:p>
            <a:pPr lvl="0" marL="419100" indent="-292100" algn="l">
              <a:lnSpc>
                <a:spcPct val="90000"/>
              </a:lnSpc>
              <a:buSzPct val="125000"/>
              <a:defRPr sz="1800"/>
            </a:pPr>
            <a:r>
              <a:rPr sz="2200"/>
              <a:t>Tying programming to vision</a:t>
            </a:r>
            <a:endParaRPr sz="2200"/>
          </a:p>
          <a:p>
            <a:pPr lvl="0" marR="457200" algn="l">
              <a:lnSpc>
                <a:spcPct val="90000"/>
              </a:lnSpc>
              <a:tabLst>
                <a:tab pos="177800" algn="l"/>
                <a:tab pos="5461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700">
                <a:solidFill>
                  <a:srgbClr val="FF2600"/>
                </a:solidFill>
              </a:rPr>
              <a:t>			</a:t>
            </a:r>
            <a:r>
              <a:rPr i="1" sz="1700">
                <a:solidFill>
                  <a:srgbClr val="FF2600"/>
                </a:solidFill>
              </a:rPr>
              <a:t>“Alignment is the arrangement of all ministries and staff around the same simple process.”</a:t>
            </a:r>
            <a:r>
              <a:rPr sz="1700">
                <a:solidFill>
                  <a:srgbClr val="FF2600"/>
                </a:solidFill>
              </a:rPr>
              <a:t>  - Simple Church (Thom Rainer 			&amp; Eric Geiger)  </a:t>
            </a:r>
            <a:endParaRPr sz="1700">
              <a:solidFill>
                <a:srgbClr val="FF2600"/>
              </a:solidFill>
            </a:endParaRPr>
          </a:p>
          <a:p>
            <a:pPr lvl="0" marR="457200" algn="l">
              <a:lnSpc>
                <a:spcPct val="90000"/>
              </a:lnSpc>
              <a:tabLst>
                <a:tab pos="177800" algn="l"/>
                <a:tab pos="5461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700">
              <a:solidFill>
                <a:srgbClr val="FF2600"/>
              </a:solidFill>
            </a:endParaRPr>
          </a:p>
          <a:p>
            <a:pPr lvl="0" marR="457200" algn="l">
              <a:lnSpc>
                <a:spcPct val="90000"/>
              </a:lnSpc>
              <a:tabLst>
                <a:tab pos="177800" algn="l"/>
                <a:tab pos="5461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700">
                <a:solidFill>
                  <a:srgbClr val="FF2600"/>
                </a:solidFill>
              </a:rPr>
              <a:t>			</a:t>
            </a:r>
            <a:r>
              <a:rPr i="1" sz="1700">
                <a:solidFill>
                  <a:srgbClr val="FF2600"/>
                </a:solidFill>
              </a:rPr>
              <a:t>“Alignment to the process means that all ministry departments submit and attach themselves to the same overarching 			process.”</a:t>
            </a:r>
            <a:r>
              <a:rPr sz="1700">
                <a:solidFill>
                  <a:srgbClr val="FF2600"/>
                </a:solidFill>
              </a:rPr>
              <a:t>  - Simple Church (Thom Rainer &amp; Eric Geiger)</a:t>
            </a:r>
            <a:endParaRPr sz="1700">
              <a:solidFill>
                <a:srgbClr val="FF2600"/>
              </a:solidFill>
            </a:endParaRPr>
          </a:p>
          <a:p>
            <a:pPr lvl="0" marL="419100" indent="-292100" algn="l">
              <a:lnSpc>
                <a:spcPct val="90000"/>
              </a:lnSpc>
              <a:buSzPct val="125000"/>
              <a:defRPr sz="1800"/>
            </a:pPr>
            <a:r>
              <a:rPr sz="2200"/>
              <a:t>Celebrate vision</a:t>
            </a:r>
            <a:endParaRPr sz="22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700">
                <a:solidFill>
                  <a:srgbClr val="FF2600"/>
                </a:solidFill>
              </a:rPr>
              <a:t>		</a:t>
            </a:r>
            <a:r>
              <a:rPr i="1" sz="1700">
                <a:solidFill>
                  <a:srgbClr val="FF2600"/>
                </a:solidFill>
              </a:rPr>
              <a:t>“Psychologists tell us that what gets rewarded gets repeated.  When someone brings a guest, celebrate with him.”</a:t>
            </a:r>
            <a:r>
              <a:rPr sz="1700">
                <a:solidFill>
                  <a:srgbClr val="FF2600"/>
                </a:solidFill>
              </a:rPr>
              <a:t> - Nelson Searcy</a:t>
            </a:r>
            <a:endParaRPr sz="17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7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i="1" sz="1700">
                <a:solidFill>
                  <a:srgbClr val="FF2600"/>
                </a:solidFill>
              </a:rPr>
              <a:t>		“Every organization celebrates something.  But if your vision doesn't align with your celebrations, I assure you that what's 		celebrated will overpower the vision and determine the course of your organization.”</a:t>
            </a:r>
            <a:r>
              <a:rPr sz="1700">
                <a:solidFill>
                  <a:srgbClr val="FF2600"/>
                </a:solidFill>
              </a:rPr>
              <a:t> - Andy Stanley</a:t>
            </a:r>
            <a:endParaRPr sz="17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7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i="1" sz="1700">
                <a:solidFill>
                  <a:srgbClr val="FF2600"/>
                </a:solidFill>
              </a:rPr>
              <a:t>			“A built-in time to celebrate a win in our organization is during baptisms on Sunday mornings.  I'm convinced that our baptisms 							do more to drive home our vision than anything else we do.”</a:t>
            </a:r>
            <a:r>
              <a:rPr sz="1700">
                <a:solidFill>
                  <a:srgbClr val="FF2600"/>
                </a:solidFill>
              </a:rPr>
              <a:t> - Andy Stanley</a:t>
            </a:r>
          </a:p>
        </p:txBody>
      </p:sp>
      <p:pic>
        <p:nvPicPr>
          <p:cNvPr id="98" name="droppedImage.pdf"/>
          <p:cNvPicPr/>
          <p:nvPr/>
        </p:nvPicPr>
        <p:blipFill>
          <a:blip r:embed="rId2">
            <a:extLst/>
          </a:blip>
          <a:stretch>
            <a:fillRect/>
          </a:stretch>
        </p:blipFill>
        <p:spPr>
          <a:xfrm>
            <a:off x="-355600" y="6350"/>
            <a:ext cx="14675438" cy="10668000"/>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0" name="title key.png"/>
          <p:cNvPicPr/>
          <p:nvPr/>
        </p:nvPicPr>
        <p:blipFill>
          <a:blip r:embed="rId2">
            <a:extLst/>
          </a:blip>
          <a:stretch>
            <a:fillRect/>
          </a:stretch>
        </p:blipFill>
        <p:spPr>
          <a:xfrm>
            <a:off x="0" y="1473200"/>
            <a:ext cx="13975645" cy="7861300"/>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title"/>
          </p:nvPr>
        </p:nvSpPr>
        <p:spPr>
          <a:xfrm>
            <a:off x="558800" y="1371600"/>
            <a:ext cx="11811000" cy="7315200"/>
          </a:xfrm>
          <a:prstGeom prst="rect">
            <a:avLst/>
          </a:prstGeom>
        </p:spPr>
        <p:txBody>
          <a:bodyPr anchor="b"/>
          <a:lstStyle/>
          <a:p>
            <a:pPr lvl="0" algn="l">
              <a:lnSpc>
                <a:spcPct val="90000"/>
              </a:lnSpc>
              <a:defRPr sz="1800"/>
            </a:pPr>
            <a:r>
              <a:rPr sz="3000"/>
              <a:t>Directing Vision </a:t>
            </a:r>
            <a:r>
              <a:rPr b="1" sz="2000">
                <a:solidFill>
                  <a:srgbClr val="C82506"/>
                </a:solidFill>
              </a:rPr>
              <a:t>- (Alignment)</a:t>
            </a:r>
            <a:endParaRPr b="1" sz="3000">
              <a:solidFill>
                <a:srgbClr val="FF2600"/>
              </a:solidFill>
            </a:endParaRPr>
          </a:p>
          <a:p>
            <a:pPr lvl="0" algn="l">
              <a:lnSpc>
                <a:spcPct val="90000"/>
              </a:lnSpc>
              <a:defRPr sz="1800"/>
            </a:pPr>
            <a:r>
              <a:rPr b="1" sz="3000">
                <a:solidFill>
                  <a:srgbClr val="FF2600"/>
                </a:solidFill>
              </a:rPr>
              <a:t>	</a:t>
            </a:r>
            <a:r>
              <a:rPr sz="3000">
                <a:solidFill>
                  <a:srgbClr val="A7A9AB"/>
                </a:solidFill>
              </a:rPr>
              <a:t>White Board</a:t>
            </a:r>
            <a:endParaRPr sz="3000">
              <a:solidFill>
                <a:srgbClr val="A7A9AB"/>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solidFill>
                  <a:srgbClr val="FF2600"/>
                </a:solidFill>
              </a:rPr>
              <a:t>	</a:t>
            </a:r>
            <a:endParaRPr sz="15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solidFill>
                  <a:srgbClr val="FF2600"/>
                </a:solidFill>
              </a:rPr>
              <a:t>	</a:t>
            </a:r>
            <a:r>
              <a:rPr sz="1600">
                <a:solidFill>
                  <a:srgbClr val="C82506"/>
                </a:solidFill>
              </a:rPr>
              <a:t>Once you have a vision, you have to decide how it applies to your organization in a practical way.</a:t>
            </a:r>
            <a:endParaRPr sz="1600">
              <a:solidFill>
                <a:srgbClr val="C82506"/>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600">
              <a:solidFill>
                <a:srgbClr val="C82506"/>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solidFill>
                  <a:srgbClr val="C82506"/>
                </a:solidFill>
              </a:rPr>
              <a:t>	</a:t>
            </a:r>
            <a:r>
              <a:rPr i="1" sz="1600">
                <a:solidFill>
                  <a:srgbClr val="C82506"/>
                </a:solidFill>
              </a:rPr>
              <a:t>“The vision of an organization acts as its magnetic north. “ </a:t>
            </a:r>
            <a:r>
              <a:rPr sz="1600">
                <a:solidFill>
                  <a:srgbClr val="C82506"/>
                </a:solidFill>
              </a:rPr>
              <a:t>- The Leadership Challenge</a:t>
            </a:r>
            <a:endParaRPr sz="1600">
              <a:solidFill>
                <a:srgbClr val="C82506"/>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solidFill>
                  <a:srgbClr val="C82506"/>
                </a:solidFill>
              </a:rPr>
              <a:t>	</a:t>
            </a:r>
            <a:endParaRPr sz="1600">
              <a:solidFill>
                <a:srgbClr val="C82506"/>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solidFill>
                  <a:srgbClr val="C82506"/>
                </a:solidFill>
              </a:rPr>
              <a:t>	The way to build a bridge to the future is by creating GOALS and TASKS that carry the church toward the vision you feel God has 	given your church.</a:t>
            </a:r>
            <a:endParaRPr sz="1600">
              <a:solidFill>
                <a:srgbClr val="0433FF"/>
              </a:solidFill>
            </a:endParaRPr>
          </a:p>
          <a:p>
            <a:pPr lvl="0" algn="l">
              <a:lnSpc>
                <a:spcPct val="90000"/>
              </a:lnSpc>
              <a:defRPr sz="1800"/>
            </a:pPr>
            <a:endParaRPr sz="2000"/>
          </a:p>
          <a:p>
            <a:pPr lvl="0" algn="l">
              <a:lnSpc>
                <a:spcPct val="90000"/>
              </a:lnSpc>
              <a:defRPr sz="1800"/>
            </a:pPr>
            <a:r>
              <a:rPr sz="2400"/>
              <a:t>Practical Steps for Directing Vision:</a:t>
            </a:r>
            <a:endParaRPr sz="2400"/>
          </a:p>
          <a:p>
            <a:pPr lvl="0" marL="546100" indent="-368300" algn="l">
              <a:lnSpc>
                <a:spcPct val="90000"/>
              </a:lnSpc>
              <a:buSzPct val="100000"/>
              <a:defRPr sz="1800"/>
            </a:pPr>
            <a:r>
              <a:rPr sz="2400"/>
              <a:t>Create a not-to-do list</a:t>
            </a:r>
            <a:endParaRPr sz="24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solidFill>
                  <a:srgbClr val="FF2600"/>
                </a:solidFill>
              </a:rPr>
              <a:t>		</a:t>
            </a:r>
            <a:r>
              <a:rPr i="1" sz="1600">
                <a:solidFill>
                  <a:srgbClr val="C82506"/>
                </a:solidFill>
              </a:rPr>
              <a:t>“Churches are notorious for creating competing systems, wherein unclear direction and conflicting information threaten to cause a 		breakdown and paralyze ministry.  Instead of replacing old systems, we tend to just download and add whatever is new to what already 		exists.”</a:t>
            </a:r>
            <a:r>
              <a:rPr sz="1600">
                <a:solidFill>
                  <a:srgbClr val="C82506"/>
                </a:solidFill>
              </a:rPr>
              <a:t> - Andy Stanley</a:t>
            </a:r>
            <a:endParaRPr sz="1600">
              <a:solidFill>
                <a:srgbClr val="C82506"/>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600">
              <a:solidFill>
                <a:srgbClr val="C82506"/>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solidFill>
                  <a:srgbClr val="C82506"/>
                </a:solidFill>
              </a:rPr>
              <a:t>		</a:t>
            </a:r>
            <a:r>
              <a:rPr i="1" sz="1600">
                <a:solidFill>
                  <a:srgbClr val="C82506"/>
                </a:solidFill>
              </a:rPr>
              <a:t>“Create a "not-to-do" list outlining programs your organization SHOULDN'T do.  In other words, decide now what you will never do.” </a:t>
            </a:r>
            <a:r>
              <a:rPr sz="1600">
                <a:solidFill>
                  <a:srgbClr val="C82506"/>
                </a:solidFill>
              </a:rPr>
              <a:t> 		- Andy Stanley</a:t>
            </a:r>
            <a:endParaRPr sz="1600">
              <a:solidFill>
                <a:srgbClr val="C82506"/>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600">
              <a:solidFill>
                <a:srgbClr val="C82506"/>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solidFill>
                  <a:srgbClr val="C82506"/>
                </a:solidFill>
              </a:rPr>
              <a:t>		</a:t>
            </a:r>
            <a:r>
              <a:rPr i="1" sz="1600">
                <a:solidFill>
                  <a:srgbClr val="C82506"/>
                </a:solidFill>
              </a:rPr>
              <a:t>“If you really want to make a lasting impact, then you need to eliminate what you do WELL for the sake of what you can potentially do 		BEST.”  </a:t>
            </a:r>
            <a:r>
              <a:rPr sz="1600">
                <a:solidFill>
                  <a:srgbClr val="C82506"/>
                </a:solidFill>
              </a:rPr>
              <a:t>- Andy Stanley</a:t>
            </a:r>
            <a:endParaRPr sz="1600">
              <a:solidFill>
                <a:srgbClr val="FF2600"/>
              </a:solidFill>
            </a:endParaRPr>
          </a:p>
          <a:p>
            <a:pPr lvl="0" marL="546100" indent="-368300" algn="l">
              <a:lnSpc>
                <a:spcPct val="90000"/>
              </a:lnSpc>
              <a:buSzPct val="100000"/>
              <a:defRPr sz="1800"/>
            </a:pPr>
            <a:r>
              <a:rPr sz="2400"/>
              <a:t>Resources</a:t>
            </a:r>
            <a:endParaRPr sz="2400"/>
          </a:p>
          <a:p>
            <a:pPr lvl="0" algn="l">
              <a:lnSpc>
                <a:spcPct val="90000"/>
              </a:lnSpc>
              <a:defRPr sz="1800"/>
            </a:pPr>
            <a:r>
              <a:rPr sz="1600"/>
              <a:t>	</a:t>
            </a:r>
            <a:r>
              <a:rPr i="1" sz="1600">
                <a:solidFill>
                  <a:srgbClr val="C82506"/>
                </a:solidFill>
              </a:rPr>
              <a:t>“The mor</a:t>
            </a:r>
            <a:r>
              <a:rPr i="1" sz="1600">
                <a:solidFill>
                  <a:srgbClr val="C82506"/>
                </a:solidFill>
              </a:rPr>
              <a:t>e programs, the better, or so it seems.  Yet in many cases, these programs, which drain the church budget of thousands </a:t>
            </a:r>
            <a:r>
              <a:rPr i="1" sz="1600">
                <a:solidFill>
                  <a:srgbClr val="C82506"/>
                </a:solidFill>
              </a:rPr>
              <a:t>of dollars 	and demand thousands of man-hours, do little to produce fruit.”</a:t>
            </a:r>
            <a:r>
              <a:rPr sz="1600">
                <a:solidFill>
                  <a:srgbClr val="C82506"/>
                </a:solidFill>
              </a:rPr>
              <a:t> - Gene Wood	</a:t>
            </a:r>
            <a:r>
              <a:rPr sz="1700">
                <a:solidFill>
                  <a:srgbClr val="FF4013"/>
                </a:solidFill>
              </a:rPr>
              <a:t>	</a:t>
            </a:r>
            <a:endParaRPr sz="1700"/>
          </a:p>
          <a:p>
            <a:pPr lvl="0" marL="2514600" indent="-368300" algn="l">
              <a:lnSpc>
                <a:spcPct val="90000"/>
              </a:lnSpc>
              <a:buSzPct val="171000"/>
              <a:defRPr sz="1800"/>
            </a:pPr>
            <a:r>
              <a:rPr sz="2400"/>
              <a:t>Calendar</a:t>
            </a:r>
            <a:endParaRPr sz="2400"/>
          </a:p>
          <a:p>
            <a:pPr lvl="0" algn="l">
              <a:lnSpc>
                <a:spcPct val="90000"/>
              </a:lnSpc>
              <a:defRPr sz="1800"/>
            </a:pPr>
            <a:r>
              <a:rPr i="1" sz="1700"/>
              <a:t>				</a:t>
            </a:r>
            <a:r>
              <a:rPr i="1" sz="1600">
                <a:solidFill>
                  <a:srgbClr val="C82506"/>
                </a:solidFill>
              </a:rPr>
              <a:t>“M</a:t>
            </a:r>
            <a:r>
              <a:rPr i="1" sz="1600">
                <a:solidFill>
                  <a:srgbClr val="C82506"/>
                </a:solidFill>
              </a:rPr>
              <a:t>isalignment usually happens gradually.  And if it goes unchecked, it can wreak havoc on an organization.”</a:t>
            </a:r>
            <a:r>
              <a:rPr sz="1600">
                <a:solidFill>
                  <a:srgbClr val="C82506"/>
                </a:solidFill>
              </a:rPr>
              <a:t> </a:t>
            </a:r>
            <a:endParaRPr sz="1600">
              <a:solidFill>
                <a:srgbClr val="C82506"/>
              </a:solidFill>
            </a:endParaRPr>
          </a:p>
          <a:p>
            <a:pPr lvl="0" algn="l">
              <a:lnSpc>
                <a:spcPct val="90000"/>
              </a:lnSpc>
              <a:defRPr sz="1800"/>
            </a:pPr>
            <a:r>
              <a:rPr sz="1600">
                <a:solidFill>
                  <a:srgbClr val="C82506"/>
                </a:solidFill>
              </a:rPr>
              <a:t>				- Andy Stanley</a:t>
            </a:r>
            <a:endParaRPr sz="1600"/>
          </a:p>
          <a:p>
            <a:pPr lvl="0" marL="2514600" indent="-368300" algn="l">
              <a:lnSpc>
                <a:spcPct val="90000"/>
              </a:lnSpc>
              <a:buSzPct val="171000"/>
              <a:defRPr sz="1800"/>
            </a:pPr>
            <a:r>
              <a:rPr sz="2400"/>
              <a:t>Relationships</a:t>
            </a:r>
            <a:endParaRPr sz="2400"/>
          </a:p>
          <a:p>
            <a:pPr lvl="0" marR="457200" algn="l">
              <a:lnSpc>
                <a:spcPct val="90000"/>
              </a:lnSpc>
              <a:tabLst>
                <a:tab pos="177800" algn="l"/>
                <a:tab pos="5461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700">
                <a:solidFill>
                  <a:srgbClr val="FF2600"/>
                </a:solidFill>
              </a:rPr>
              <a:t>								</a:t>
            </a:r>
            <a:r>
              <a:rPr sz="1700">
                <a:solidFill>
                  <a:srgbClr val="C82506"/>
                </a:solidFill>
              </a:rPr>
              <a:t>Hire and empower only those people who understand and can implement the vision.</a:t>
            </a:r>
          </a:p>
        </p:txBody>
      </p:sp>
      <p:pic>
        <p:nvPicPr>
          <p:cNvPr id="103" name="droppedImage.pdf"/>
          <p:cNvPicPr/>
          <p:nvPr/>
        </p:nvPicPr>
        <p:blipFill>
          <a:blip r:embed="rId2">
            <a:extLst/>
          </a:blip>
          <a:stretch>
            <a:fillRect/>
          </a:stretch>
        </p:blipFill>
        <p:spPr>
          <a:xfrm>
            <a:off x="-355600" y="6350"/>
            <a:ext cx="14675438" cy="10668000"/>
          </a:xfrm>
          <a:prstGeom prst="rect">
            <a:avLst/>
          </a:prstGeom>
          <a:ln w="12700">
            <a:miter lim="400000"/>
          </a:ln>
        </p:spPr>
      </p:pic>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ph type="title"/>
          </p:nvPr>
        </p:nvSpPr>
        <p:spPr>
          <a:xfrm>
            <a:off x="558800" y="1371600"/>
            <a:ext cx="11912600" cy="7099300"/>
          </a:xfrm>
          <a:prstGeom prst="rect">
            <a:avLst/>
          </a:prstGeom>
        </p:spPr>
        <p:txBody>
          <a:bodyPr anchor="b"/>
          <a:lstStyle/>
          <a:p>
            <a:pPr lvl="0" algn="l">
              <a:lnSpc>
                <a:spcPct val="90000"/>
              </a:lnSpc>
              <a:defRPr sz="1800"/>
            </a:pPr>
            <a:r>
              <a:rPr sz="3400"/>
              <a:t>Delegating Vision</a:t>
            </a:r>
            <a:endParaRPr sz="3400"/>
          </a:p>
          <a:p>
            <a:pPr lvl="0" algn="l">
              <a:lnSpc>
                <a:spcPct val="90000"/>
              </a:lnSpc>
              <a:defRPr sz="1800"/>
            </a:pPr>
            <a:r>
              <a:rPr sz="3400">
                <a:solidFill>
                  <a:srgbClr val="A7A9AB"/>
                </a:solidFill>
              </a:rPr>
              <a:t>	White Board</a:t>
            </a:r>
            <a:endParaRPr sz="3400">
              <a:solidFill>
                <a:srgbClr val="A7A9AB"/>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400">
              <a:solidFill>
                <a:srgbClr val="FF2600"/>
              </a:solidFill>
            </a:endParaRPr>
          </a:p>
          <a:p>
            <a:pPr lvl="0" marL="838200" marR="546100" indent="-292100" algn="l">
              <a:lnSpc>
                <a:spcPct val="90000"/>
              </a:lnSpc>
              <a:buSzPct val="125000"/>
              <a:defRPr sz="1800"/>
            </a:pPr>
            <a:r>
              <a:rPr sz="2700"/>
              <a:t>Through your leaders - the vision must extend beyond yourself</a:t>
            </a:r>
            <a:endParaRPr sz="2700">
              <a:solidFill>
                <a:srgbClr val="E324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i="1" sz="2400">
                <a:solidFill>
                  <a:srgbClr val="E32400"/>
                </a:solidFill>
              </a:rPr>
              <a:t>			“</a:t>
            </a:r>
            <a:r>
              <a:rPr i="1" sz="2400">
                <a:solidFill>
                  <a:srgbClr val="FF2600"/>
                </a:solidFill>
              </a:rPr>
              <a:t>Before the process can be clear to the people in the church, it must first be clear 			to 	the leaders.”</a:t>
            </a:r>
            <a:r>
              <a:rPr sz="2400">
                <a:solidFill>
                  <a:srgbClr val="FF2600"/>
                </a:solidFill>
              </a:rPr>
              <a:t> - Simple Church ( Thom Rainer &amp; Eric Geiger) </a:t>
            </a:r>
            <a:endParaRPr sz="24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4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400">
                <a:solidFill>
                  <a:srgbClr val="FF2600"/>
                </a:solidFill>
              </a:rPr>
              <a:t>			</a:t>
            </a:r>
            <a:r>
              <a:rPr i="1" sz="2400">
                <a:solidFill>
                  <a:srgbClr val="FF2600"/>
                </a:solidFill>
              </a:rPr>
              <a:t>“People do not progress through the simple process because they hear it from the 			pulpit.  People do not move through the process because they see a purpose 			statement on the wall.  As helpful as these things can be, people move because 			someone else brings them through the process.” </a:t>
            </a:r>
            <a:r>
              <a:rPr sz="2400">
                <a:solidFill>
                  <a:srgbClr val="FF2600"/>
                </a:solidFill>
              </a:rPr>
              <a:t>- Simple Church (Thom Rainer &amp; Eric 			Geiger)</a:t>
            </a:r>
            <a:endParaRPr sz="2400">
              <a:solidFill>
                <a:srgbClr val="FF2600"/>
              </a:solidFill>
            </a:endParaRPr>
          </a:p>
          <a:p>
            <a:pPr lvl="0" marL="838200" marR="546100" indent="-292100" algn="l">
              <a:lnSpc>
                <a:spcPct val="90000"/>
              </a:lnSpc>
              <a:buSzPct val="125000"/>
              <a:defRPr sz="1800"/>
            </a:pPr>
            <a:r>
              <a:rPr sz="2700"/>
              <a:t>Through evaluation</a:t>
            </a:r>
            <a:endParaRPr sz="27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400">
                <a:solidFill>
                  <a:srgbClr val="FF2600"/>
                </a:solidFill>
              </a:rPr>
              <a:t>			</a:t>
            </a:r>
            <a:r>
              <a:rPr i="1" sz="2400">
                <a:solidFill>
                  <a:srgbClr val="FF2600"/>
                </a:solidFill>
              </a:rPr>
              <a:t>“There is no excellence without evaluation.” </a:t>
            </a:r>
            <a:r>
              <a:rPr sz="2400">
                <a:solidFill>
                  <a:srgbClr val="FF2600"/>
                </a:solidFill>
              </a:rPr>
              <a:t>- Nelson Searcy</a:t>
            </a:r>
            <a:endParaRPr sz="2400">
              <a:solidFill>
                <a:srgbClr val="FF2600"/>
              </a:solidFill>
            </a:endParaRPr>
          </a:p>
          <a:p>
            <a:pPr lvl="0" marL="838200" marR="546100" indent="-292100" algn="l">
              <a:lnSpc>
                <a:spcPct val="90000"/>
              </a:lnSpc>
              <a:buSzPct val="125000"/>
              <a:defRPr sz="1800"/>
            </a:pPr>
            <a:r>
              <a:rPr sz="2700"/>
              <a:t>Through modeling</a:t>
            </a:r>
            <a:endParaRPr sz="27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i="1" sz="2400">
                <a:solidFill>
                  <a:srgbClr val="FF2600"/>
                </a:solidFill>
              </a:rPr>
              <a:t>			“Your willingness to embody the vision of your organization will have a direct impact on 			your credibility as a leader.”</a:t>
            </a:r>
            <a:r>
              <a:rPr sz="2400">
                <a:solidFill>
                  <a:srgbClr val="FF2600"/>
                </a:solidFill>
              </a:rPr>
              <a:t>  - Andy Stanley</a:t>
            </a:r>
            <a:endParaRPr sz="2400">
              <a:solidFill>
                <a:srgbClr val="FF2600"/>
              </a:solidFill>
            </a:endParaRPr>
          </a:p>
          <a:p>
            <a:pPr lvl="0" marL="838200" marR="546100" indent="-292100" algn="l">
              <a:lnSpc>
                <a:spcPct val="90000"/>
              </a:lnSpc>
              <a:buSzPct val="125000"/>
              <a:defRPr sz="1800"/>
            </a:pPr>
            <a:r>
              <a:rPr sz="2700"/>
              <a:t>Through measurement</a:t>
            </a:r>
            <a:endParaRPr sz="27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i="1" sz="2400">
                <a:solidFill>
                  <a:srgbClr val="FF2600"/>
                </a:solidFill>
              </a:rPr>
              <a:t>			“Vision is the compass by which we steer our spending.  It's the yardstick by	which we 						measure our progress.  It's the standard by which we evaluate new programs 						and propose initiatives.”</a:t>
            </a:r>
            <a:r>
              <a:rPr sz="2400">
                <a:solidFill>
                  <a:srgbClr val="FF2600"/>
                </a:solidFill>
              </a:rPr>
              <a:t> - Robert Morris</a:t>
            </a:r>
          </a:p>
        </p:txBody>
      </p:sp>
      <p:pic>
        <p:nvPicPr>
          <p:cNvPr id="106" name="droppedImage.pdf"/>
          <p:cNvPicPr/>
          <p:nvPr/>
        </p:nvPicPr>
        <p:blipFill>
          <a:blip r:embed="rId2">
            <a:extLst/>
          </a:blip>
          <a:stretch>
            <a:fillRect/>
          </a:stretch>
        </p:blipFill>
        <p:spPr>
          <a:xfrm>
            <a:off x="-355600" y="6350"/>
            <a:ext cx="14675438" cy="10668000"/>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nvSpPr>
        <p:spPr>
          <a:xfrm>
            <a:off x="558800" y="702139"/>
            <a:ext cx="11734800" cy="622842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endParaRPr sz="6000"/>
          </a:p>
          <a:p>
            <a:pPr lvl="0" algn="l">
              <a:lnSpc>
                <a:spcPct val="90000"/>
              </a:lnSpc>
              <a:defRPr sz="1800"/>
            </a:pPr>
            <a:r>
              <a:rPr sz="4000"/>
              <a:t>The Formula of Vision: </a:t>
            </a:r>
            <a:endParaRPr sz="4000"/>
          </a:p>
          <a:p>
            <a:pPr lvl="7" indent="558800" algn="l">
              <a:lnSpc>
                <a:spcPct val="90000"/>
              </a:lnSpc>
              <a:defRPr sz="1800"/>
            </a:pPr>
            <a:r>
              <a:rPr sz="4000">
                <a:solidFill>
                  <a:srgbClr val="A7A9AB"/>
                </a:solidFill>
              </a:rPr>
              <a:t>Capitalize On The Common Denominator</a:t>
            </a:r>
            <a:endParaRPr sz="3600">
              <a:solidFill>
                <a:srgbClr val="A7A9AB"/>
              </a:solidFill>
            </a:endParaRPr>
          </a:p>
          <a:p>
            <a:pPr lvl="0" algn="l">
              <a:lnSpc>
                <a:spcPct val="90000"/>
              </a:lnSpc>
              <a:defRPr sz="1800"/>
            </a:pPr>
            <a:endParaRPr sz="3600"/>
          </a:p>
          <a:p>
            <a:pPr lvl="0" algn="l">
              <a:lnSpc>
                <a:spcPct val="90000"/>
              </a:lnSpc>
              <a:defRPr sz="1800"/>
            </a:pPr>
            <a:r>
              <a:rPr sz="3600"/>
              <a:t>Pastors all over the world are seeking to find a perfect vision for carrying out The Great Commission in their settings.</a:t>
            </a:r>
            <a:endParaRPr sz="3600"/>
          </a:p>
          <a:p>
            <a:pPr lvl="0" algn="l">
              <a:lnSpc>
                <a:spcPct val="90000"/>
              </a:lnSpc>
              <a:defRPr sz="1800"/>
            </a:pPr>
            <a:endParaRPr sz="3600"/>
          </a:p>
          <a:p>
            <a:pPr lvl="0" algn="l">
              <a:lnSpc>
                <a:spcPct val="90000"/>
              </a:lnSpc>
              <a:defRPr sz="1800"/>
            </a:pPr>
            <a:r>
              <a:rPr sz="3600"/>
              <a:t>When you </a:t>
            </a:r>
            <a:r>
              <a:rPr i="1" sz="3600"/>
              <a:t>Capitalize On The Common Denominator</a:t>
            </a:r>
            <a:r>
              <a:rPr sz="3600"/>
              <a:t> you take a step towards unveiling God’s vision for your church to reach your city.</a:t>
            </a:r>
            <a:endParaRPr sz="3600"/>
          </a:p>
          <a:p>
            <a:pPr lvl="1" algn="l">
              <a:lnSpc>
                <a:spcPct val="90000"/>
              </a:lnSpc>
              <a:defRPr sz="1800"/>
            </a:pPr>
            <a:r>
              <a:rPr sz="2500">
                <a:solidFill>
                  <a:srgbClr val="C82506"/>
                </a:solidFill>
              </a:rPr>
              <a:t>				</a:t>
            </a:r>
            <a:r>
              <a:rPr i="1" sz="2500">
                <a:solidFill>
                  <a:srgbClr val="C82506"/>
                </a:solidFill>
              </a:rPr>
              <a:t>“Where there is no vision the people perish.”</a:t>
            </a:r>
            <a:r>
              <a:rPr sz="2500">
                <a:solidFill>
                  <a:srgbClr val="C82506"/>
                </a:solidFill>
              </a:rPr>
              <a:t> - Proverbs 29:18</a:t>
            </a:r>
            <a:endParaRPr sz="2500">
              <a:solidFill>
                <a:srgbClr val="C82506"/>
              </a:solidFill>
            </a:endParaRPr>
          </a:p>
          <a:p>
            <a:pPr lvl="1" algn="l">
              <a:lnSpc>
                <a:spcPct val="90000"/>
              </a:lnSpc>
              <a:defRPr sz="1800"/>
            </a:pPr>
            <a:endParaRPr sz="2500">
              <a:solidFill>
                <a:srgbClr val="C82506"/>
              </a:solidFill>
            </a:endParaRPr>
          </a:p>
          <a:p>
            <a:pPr lvl="1" algn="l">
              <a:lnSpc>
                <a:spcPct val="90000"/>
              </a:lnSpc>
              <a:defRPr sz="1800"/>
            </a:pPr>
            <a:r>
              <a:rPr sz="2500">
                <a:solidFill>
                  <a:srgbClr val="C82506"/>
                </a:solidFill>
              </a:rPr>
              <a:t>( Message - If people can’t see what God is doing, they will stumble all over themselves.) </a:t>
            </a:r>
          </a:p>
        </p:txBody>
      </p:sp>
      <p:pic>
        <p:nvPicPr>
          <p:cNvPr id="49" name="droppedImage.pdf"/>
          <p:cNvPicPr/>
          <p:nvPr/>
        </p:nvPicPr>
        <p:blipFill>
          <a:blip r:embed="rId2">
            <a:extLst/>
          </a:blip>
          <a:stretch>
            <a:fillRect/>
          </a:stretch>
        </p:blipFill>
        <p:spPr>
          <a:xfrm>
            <a:off x="-355600" y="56257"/>
            <a:ext cx="14681200" cy="10672190"/>
          </a:xfrm>
          <a:prstGeom prst="rect">
            <a:avLst/>
          </a:prstGeom>
          <a:ln w="12700">
            <a:miter lim="400000"/>
          </a:ln>
        </p:spPr>
      </p:pic>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nvSpPr>
        <p:spPr>
          <a:xfrm>
            <a:off x="558800" y="1371600"/>
            <a:ext cx="11696700" cy="7264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3200"/>
              <a:t>Defining Vision (The Hedgehog Concept)</a:t>
            </a:r>
            <a:endParaRPr sz="3200"/>
          </a:p>
          <a:p>
            <a:pPr lvl="7" indent="558800" algn="l">
              <a:lnSpc>
                <a:spcPct val="90000"/>
              </a:lnSpc>
              <a:defRPr sz="1800"/>
            </a:pPr>
            <a:r>
              <a:rPr sz="3200">
                <a:solidFill>
                  <a:srgbClr val="A7A9AB"/>
                </a:solidFill>
              </a:rPr>
              <a:t>White Board</a:t>
            </a:r>
            <a:endParaRPr sz="3200">
              <a:solidFill>
                <a:srgbClr val="A7A9AB"/>
              </a:solidFill>
            </a:endParaRPr>
          </a:p>
          <a:p>
            <a:pPr lvl="0" algn="l">
              <a:lnSpc>
                <a:spcPct val="90000"/>
              </a:lnSpc>
              <a:defRPr sz="1800"/>
            </a:pPr>
            <a:endParaRPr sz="2800"/>
          </a:p>
          <a:p>
            <a:pPr lvl="0" algn="l">
              <a:lnSpc>
                <a:spcPct val="90000"/>
              </a:lnSpc>
              <a:defRPr sz="1800"/>
            </a:pPr>
            <a:r>
              <a:rPr sz="2600"/>
              <a:t>A first step for defining vision in your church is often to utilize a business principle.</a:t>
            </a:r>
            <a:endParaRPr sz="2600"/>
          </a:p>
          <a:p>
            <a:pPr lvl="0" algn="l">
              <a:lnSpc>
                <a:spcPct val="90000"/>
              </a:lnSpc>
              <a:defRPr sz="1800"/>
            </a:pPr>
            <a:endParaRPr sz="2600"/>
          </a:p>
          <a:p>
            <a:pPr lvl="0" algn="l">
              <a:lnSpc>
                <a:spcPct val="90000"/>
              </a:lnSpc>
              <a:defRPr sz="1800"/>
            </a:pPr>
            <a:endParaRPr sz="2600"/>
          </a:p>
          <a:p>
            <a:pPr lvl="0" algn="l">
              <a:lnSpc>
                <a:spcPct val="90000"/>
              </a:lnSpc>
              <a:defRPr sz="1800"/>
            </a:pPr>
            <a:endParaRPr sz="2600"/>
          </a:p>
          <a:p>
            <a:pPr lvl="0" algn="l">
              <a:lnSpc>
                <a:spcPct val="90000"/>
              </a:lnSpc>
              <a:defRPr sz="1800"/>
            </a:pPr>
            <a:endParaRPr sz="2600"/>
          </a:p>
          <a:p>
            <a:pPr lvl="0" algn="l">
              <a:lnSpc>
                <a:spcPct val="90000"/>
              </a:lnSpc>
              <a:defRPr sz="1800"/>
            </a:pPr>
            <a:endParaRPr sz="2600"/>
          </a:p>
          <a:p>
            <a:pPr lvl="0" algn="l">
              <a:lnSpc>
                <a:spcPct val="90000"/>
              </a:lnSpc>
              <a:defRPr sz="1800"/>
            </a:pPr>
            <a:endParaRPr sz="2600"/>
          </a:p>
          <a:p>
            <a:pPr lvl="0" algn="l">
              <a:lnSpc>
                <a:spcPct val="90000"/>
              </a:lnSpc>
              <a:defRPr sz="1800"/>
            </a:pPr>
            <a:endParaRPr sz="2100"/>
          </a:p>
          <a:p>
            <a:pPr lvl="2" algn="l">
              <a:lnSpc>
                <a:spcPct val="90000"/>
              </a:lnSpc>
              <a:defRPr sz="1800"/>
            </a:pPr>
            <a:r>
              <a:rPr sz="2100">
                <a:solidFill>
                  <a:srgbClr val="FF4013"/>
                </a:solidFill>
              </a:rPr>
              <a:t>The Hedgehog Concept - a simple, crystalline concept that flows from deep understanding about the intersection of the following three circles:</a:t>
            </a:r>
            <a:endParaRPr sz="2100">
              <a:solidFill>
                <a:srgbClr val="FF4013"/>
              </a:solidFill>
            </a:endParaRPr>
          </a:p>
          <a:p>
            <a:pPr lvl="3" algn="l">
              <a:lnSpc>
                <a:spcPct val="90000"/>
              </a:lnSpc>
              <a:defRPr sz="1800"/>
            </a:pPr>
            <a:r>
              <a:rPr sz="2100">
                <a:solidFill>
                  <a:srgbClr val="FF4013"/>
                </a:solidFill>
              </a:rPr>
              <a:t>(1) What you can be the best in the world at (GIFTING) (and, equally important, what you </a:t>
            </a:r>
            <a:r>
              <a:rPr i="1" sz="2100">
                <a:solidFill>
                  <a:srgbClr val="FF4013"/>
                </a:solidFill>
              </a:rPr>
              <a:t>cannot</a:t>
            </a:r>
            <a:r>
              <a:rPr sz="2100">
                <a:solidFill>
                  <a:srgbClr val="FF4013"/>
                </a:solidFill>
              </a:rPr>
              <a:t> be the best in the world at),</a:t>
            </a:r>
            <a:endParaRPr sz="2100">
              <a:solidFill>
                <a:srgbClr val="FF4013"/>
              </a:solidFill>
            </a:endParaRPr>
          </a:p>
          <a:p>
            <a:pPr lvl="3" algn="l">
              <a:lnSpc>
                <a:spcPct val="90000"/>
              </a:lnSpc>
              <a:defRPr sz="1800"/>
            </a:pPr>
            <a:r>
              <a:rPr sz="2100">
                <a:solidFill>
                  <a:srgbClr val="FF4013"/>
                </a:solidFill>
              </a:rPr>
              <a:t>(2) What drives you economic engine (RESOURCING)</a:t>
            </a:r>
            <a:endParaRPr sz="2100">
              <a:solidFill>
                <a:srgbClr val="FF4013"/>
              </a:solidFill>
            </a:endParaRPr>
          </a:p>
          <a:p>
            <a:pPr lvl="3" algn="l">
              <a:lnSpc>
                <a:spcPct val="90000"/>
              </a:lnSpc>
              <a:defRPr sz="1800"/>
            </a:pPr>
            <a:r>
              <a:rPr sz="2100">
                <a:solidFill>
                  <a:srgbClr val="FF4013"/>
                </a:solidFill>
              </a:rPr>
              <a:t>(3) What you are deeply passionate about.</a:t>
            </a:r>
            <a:endParaRPr sz="2100">
              <a:solidFill>
                <a:srgbClr val="FF4013"/>
              </a:solidFill>
            </a:endParaRPr>
          </a:p>
          <a:p>
            <a:pPr lvl="3" algn="l">
              <a:lnSpc>
                <a:spcPct val="90000"/>
              </a:lnSpc>
              <a:defRPr sz="1800"/>
            </a:pPr>
            <a:endParaRPr sz="2100">
              <a:solidFill>
                <a:srgbClr val="FF4013"/>
              </a:solidFill>
            </a:endParaRPr>
          </a:p>
          <a:p>
            <a:pPr lvl="8" algn="l">
              <a:lnSpc>
                <a:spcPct val="90000"/>
              </a:lnSpc>
              <a:defRPr sz="1800"/>
            </a:pPr>
            <a:r>
              <a:rPr i="1" sz="2100">
                <a:solidFill>
                  <a:srgbClr val="FF4013"/>
                </a:solidFill>
              </a:rPr>
              <a:t>“A Hedgehog Concept is not a goal to be the best, a strategy to be the best, an intention to be the best, a plan to be the best.  It is an understanding of what you can be the best at.”</a:t>
            </a:r>
            <a:r>
              <a:rPr sz="2100">
                <a:solidFill>
                  <a:srgbClr val="FF4013"/>
                </a:solidFill>
              </a:rPr>
              <a:t> </a:t>
            </a:r>
            <a:endParaRPr sz="2100">
              <a:solidFill>
                <a:srgbClr val="FF4013"/>
              </a:solidFill>
            </a:endParaRPr>
          </a:p>
          <a:p>
            <a:pPr lvl="8" algn="l">
              <a:lnSpc>
                <a:spcPct val="90000"/>
              </a:lnSpc>
              <a:defRPr sz="1800"/>
            </a:pPr>
            <a:r>
              <a:rPr sz="2100">
                <a:solidFill>
                  <a:srgbClr val="FF4013"/>
                </a:solidFill>
              </a:rPr>
              <a:t>- Jim Collins</a:t>
            </a:r>
            <a:endParaRPr sz="2100">
              <a:solidFill>
                <a:srgbClr val="FF4013"/>
              </a:solidFill>
            </a:endParaRPr>
          </a:p>
          <a:p>
            <a:pPr lvl="2" algn="l">
              <a:lnSpc>
                <a:spcPct val="90000"/>
              </a:lnSpc>
              <a:defRPr sz="1800"/>
            </a:pPr>
            <a:endParaRPr sz="2100">
              <a:solidFill>
                <a:srgbClr val="FF4013"/>
              </a:solidFill>
            </a:endParaRPr>
          </a:p>
          <a:p>
            <a:pPr lvl="8" algn="l">
              <a:lnSpc>
                <a:spcPct val="90000"/>
              </a:lnSpc>
              <a:defRPr sz="1800"/>
            </a:pPr>
            <a:r>
              <a:rPr sz="2100">
                <a:solidFill>
                  <a:srgbClr val="FF4013"/>
                </a:solidFill>
              </a:rPr>
              <a:t>See APPENDIX A for further explanations of The Hedgehog Concept.</a:t>
            </a:r>
          </a:p>
        </p:txBody>
      </p:sp>
      <p:pic>
        <p:nvPicPr>
          <p:cNvPr id="109" name="Hedgehog Concepts-01.png"/>
          <p:cNvPicPr/>
          <p:nvPr/>
        </p:nvPicPr>
        <p:blipFill>
          <a:blip r:embed="rId2">
            <a:extLst/>
          </a:blip>
          <a:stretch>
            <a:fillRect/>
          </a:stretch>
        </p:blipFill>
        <p:spPr>
          <a:xfrm>
            <a:off x="4325546" y="2782093"/>
            <a:ext cx="3238501" cy="2621162"/>
          </a:xfrm>
          <a:prstGeom prst="rect">
            <a:avLst/>
          </a:prstGeom>
          <a:ln w="12700">
            <a:miter lim="400000"/>
          </a:ln>
        </p:spPr>
      </p:pic>
      <p:pic>
        <p:nvPicPr>
          <p:cNvPr id="110" name="droppedImage.pdf"/>
          <p:cNvPicPr/>
          <p:nvPr/>
        </p:nvPicPr>
        <p:blipFill>
          <a:blip r:embed="rId3">
            <a:extLst/>
          </a:blip>
          <a:stretch>
            <a:fillRect/>
          </a:stretch>
        </p:blipFill>
        <p:spPr>
          <a:xfrm>
            <a:off x="-355600" y="6350"/>
            <a:ext cx="14675438" cy="10668000"/>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nvSpPr>
        <p:spPr>
          <a:xfrm>
            <a:off x="558800" y="1327150"/>
            <a:ext cx="11811000" cy="7289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3400"/>
              <a:t>Discovering Vision (The Church Concept)</a:t>
            </a:r>
            <a:endParaRPr sz="3400"/>
          </a:p>
          <a:p>
            <a:pPr lvl="7" indent="558800" algn="l">
              <a:lnSpc>
                <a:spcPct val="90000"/>
              </a:lnSpc>
              <a:defRPr sz="1800"/>
            </a:pPr>
            <a:r>
              <a:rPr sz="3400">
                <a:solidFill>
                  <a:srgbClr val="A7A9AB"/>
                </a:solidFill>
              </a:rPr>
              <a:t>White Board</a:t>
            </a:r>
            <a:endParaRPr sz="3400">
              <a:solidFill>
                <a:srgbClr val="A7A9AB"/>
              </a:solidFill>
            </a:endParaRPr>
          </a:p>
          <a:p>
            <a:pPr lvl="7" indent="558800" algn="l">
              <a:lnSpc>
                <a:spcPct val="90000"/>
              </a:lnSpc>
              <a:defRPr sz="1800"/>
            </a:pPr>
            <a:endParaRPr sz="2300">
              <a:solidFill>
                <a:srgbClr val="E32400"/>
              </a:solidFill>
            </a:endParaRPr>
          </a:p>
          <a:p>
            <a:pPr lvl="8" indent="838200" algn="l">
              <a:lnSpc>
                <a:spcPct val="90000"/>
              </a:lnSpc>
              <a:defRPr sz="1800"/>
            </a:pPr>
            <a:r>
              <a:rPr sz="2300">
                <a:solidFill>
                  <a:srgbClr val="E32400"/>
                </a:solidFill>
              </a:rPr>
              <a:t>Hedgehog is a business concept that we can apply to ministry in your church - 4 blended circles</a:t>
            </a:r>
            <a:endParaRPr sz="2300">
              <a:solidFill>
                <a:srgbClr val="E32400"/>
              </a:solidFill>
            </a:endParaRPr>
          </a:p>
          <a:p>
            <a:pPr lvl="0" algn="l">
              <a:lnSpc>
                <a:spcPct val="90000"/>
              </a:lnSpc>
              <a:defRPr sz="1800"/>
            </a:pPr>
            <a:r>
              <a:rPr sz="2800"/>
              <a:t>Find the common threads through all of these areas to focus your church’s vision:</a:t>
            </a:r>
            <a:endParaRPr sz="2800"/>
          </a:p>
          <a:p>
            <a:pPr lvl="0" algn="l">
              <a:lnSpc>
                <a:spcPct val="90000"/>
              </a:lnSpc>
              <a:defRPr sz="1800"/>
            </a:pPr>
            <a:endParaRPr sz="2800"/>
          </a:p>
          <a:p>
            <a:pPr lvl="2" algn="l">
              <a:lnSpc>
                <a:spcPct val="90000"/>
              </a:lnSpc>
              <a:defRPr sz="1800"/>
            </a:pPr>
            <a:r>
              <a:rPr sz="2800"/>
              <a:t>PASSION - What are people excited about?</a:t>
            </a:r>
            <a:endParaRPr sz="2800"/>
          </a:p>
          <a:p>
            <a:pPr lvl="2" algn="l">
              <a:lnSpc>
                <a:spcPct val="90000"/>
              </a:lnSpc>
              <a:defRPr sz="1800"/>
            </a:pPr>
            <a:r>
              <a:rPr sz="2800"/>
              <a:t>GIFTING - What can we be the best at?</a:t>
            </a:r>
            <a:endParaRPr sz="2800"/>
          </a:p>
          <a:p>
            <a:pPr lvl="2" algn="l">
              <a:lnSpc>
                <a:spcPct val="90000"/>
              </a:lnSpc>
              <a:defRPr sz="1800"/>
            </a:pPr>
            <a:r>
              <a:rPr sz="2800"/>
              <a:t>RESOURCING - Where are we best resourced to </a:t>
            </a:r>
            <a:endParaRPr sz="2800"/>
          </a:p>
          <a:p>
            <a:pPr lvl="4" algn="l">
              <a:lnSpc>
                <a:spcPct val="90000"/>
              </a:lnSpc>
              <a:defRPr sz="1800"/>
            </a:pPr>
            <a:r>
              <a:rPr sz="2800"/>
              <a:t>actually grow?</a:t>
            </a:r>
            <a:endParaRPr sz="2800"/>
          </a:p>
          <a:p>
            <a:pPr lvl="2" algn="l">
              <a:lnSpc>
                <a:spcPct val="90000"/>
              </a:lnSpc>
              <a:defRPr sz="1800"/>
            </a:pPr>
            <a:r>
              <a:rPr sz="2800"/>
              <a:t>LOCATION - What are the needs of our area?</a:t>
            </a:r>
            <a:endParaRPr sz="2800"/>
          </a:p>
          <a:p>
            <a:pPr lvl="4" algn="l">
              <a:lnSpc>
                <a:spcPct val="90000"/>
              </a:lnSpc>
              <a:defRPr sz="1800"/>
            </a:pPr>
            <a:endParaRPr sz="2300">
              <a:solidFill>
                <a:srgbClr val="FF4013"/>
              </a:solidFill>
            </a:endParaRPr>
          </a:p>
          <a:p>
            <a:pPr lvl="4" algn="l">
              <a:lnSpc>
                <a:spcPct val="90000"/>
              </a:lnSpc>
              <a:defRPr sz="1800"/>
            </a:pPr>
            <a:endParaRPr sz="2300">
              <a:solidFill>
                <a:srgbClr val="FF4013"/>
              </a:solidFill>
            </a:endParaRPr>
          </a:p>
          <a:p>
            <a:pPr lvl="8" algn="l">
              <a:lnSpc>
                <a:spcPct val="90000"/>
              </a:lnSpc>
              <a:defRPr sz="1800"/>
            </a:pPr>
            <a:r>
              <a:rPr sz="2300">
                <a:solidFill>
                  <a:srgbClr val="FF4013"/>
                </a:solidFill>
              </a:rPr>
              <a:t>Example...</a:t>
            </a:r>
            <a:r>
              <a:rPr b="1" sz="2300">
                <a:solidFill>
                  <a:srgbClr val="FF4013"/>
                </a:solidFill>
              </a:rPr>
              <a:t>Passion</a:t>
            </a:r>
            <a:r>
              <a:rPr sz="2300">
                <a:solidFill>
                  <a:srgbClr val="FF4013"/>
                </a:solidFill>
              </a:rPr>
              <a:t> - an aging church wants to reach their children and grandchildren.  </a:t>
            </a:r>
            <a:r>
              <a:rPr b="1" sz="2300">
                <a:solidFill>
                  <a:srgbClr val="FF4013"/>
                </a:solidFill>
              </a:rPr>
              <a:t>Gifting</a:t>
            </a:r>
            <a:r>
              <a:rPr sz="2300">
                <a:solidFill>
                  <a:srgbClr val="FF4013"/>
                </a:solidFill>
              </a:rPr>
              <a:t> - They have a group of school teachers who are willing to serve and a pastor who doesn’t mind speaking on relevant family issues. </a:t>
            </a:r>
            <a:r>
              <a:rPr b="1" sz="2300">
                <a:solidFill>
                  <a:srgbClr val="FF4013"/>
                </a:solidFill>
              </a:rPr>
              <a:t>Resourcing</a:t>
            </a:r>
            <a:r>
              <a:rPr sz="2300">
                <a:solidFill>
                  <a:srgbClr val="FF4013"/>
                </a:solidFill>
              </a:rPr>
              <a:t> - They have available budget and space for children’s facilities. </a:t>
            </a:r>
            <a:r>
              <a:rPr b="1" sz="2300">
                <a:solidFill>
                  <a:srgbClr val="FF4013"/>
                </a:solidFill>
              </a:rPr>
              <a:t>Location</a:t>
            </a:r>
            <a:r>
              <a:rPr sz="2300">
                <a:solidFill>
                  <a:srgbClr val="FF4013"/>
                </a:solidFill>
              </a:rPr>
              <a:t> - They are located in an area where few other churches are targeting young families.</a:t>
            </a:r>
          </a:p>
        </p:txBody>
      </p:sp>
      <p:pic>
        <p:nvPicPr>
          <p:cNvPr id="113" name="Hedgehog Concepts-02.png"/>
          <p:cNvPicPr/>
          <p:nvPr/>
        </p:nvPicPr>
        <p:blipFill>
          <a:blip r:embed="rId2">
            <a:extLst/>
          </a:blip>
          <a:stretch>
            <a:fillRect/>
          </a:stretch>
        </p:blipFill>
        <p:spPr>
          <a:xfrm>
            <a:off x="8319392" y="3631217"/>
            <a:ext cx="3721101" cy="3011766"/>
          </a:xfrm>
          <a:prstGeom prst="rect">
            <a:avLst/>
          </a:prstGeom>
          <a:ln w="12700">
            <a:miter lim="400000"/>
          </a:ln>
        </p:spPr>
      </p:pic>
      <p:pic>
        <p:nvPicPr>
          <p:cNvPr id="114" name="droppedImage.pdf"/>
          <p:cNvPicPr/>
          <p:nvPr/>
        </p:nvPicPr>
        <p:blipFill>
          <a:blip r:embed="rId3">
            <a:extLst/>
          </a:blip>
          <a:stretch>
            <a:fillRect/>
          </a:stretch>
        </p:blipFill>
        <p:spPr>
          <a:xfrm>
            <a:off x="-355600" y="6350"/>
            <a:ext cx="14675438" cy="10668000"/>
          </a:xfrm>
          <a:prstGeom prst="rect">
            <a:avLst/>
          </a:prstGeom>
          <a:ln w="12700">
            <a:miter lim="400000"/>
          </a:ln>
        </p:spPr>
      </p:pic>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6" name="title key.png"/>
          <p:cNvPicPr/>
          <p:nvPr/>
        </p:nvPicPr>
        <p:blipFill>
          <a:blip r:embed="rId2">
            <a:extLst/>
          </a:blip>
          <a:stretch>
            <a:fillRect/>
          </a:stretch>
        </p:blipFill>
        <p:spPr>
          <a:xfrm>
            <a:off x="0" y="1473200"/>
            <a:ext cx="13975645" cy="7861300"/>
          </a:xfrm>
          <a:prstGeom prst="rect">
            <a:avLst/>
          </a:prstGeom>
          <a:ln w="12700">
            <a:miter lim="400000"/>
          </a:ln>
        </p:spPr>
      </p:pic>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nvSpPr>
        <p:spPr>
          <a:xfrm>
            <a:off x="558800" y="1280795"/>
            <a:ext cx="11684000" cy="659511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3200"/>
              <a:t>The Formula of Vision:</a:t>
            </a:r>
            <a:endParaRPr sz="3200"/>
          </a:p>
          <a:p>
            <a:pPr lvl="6" indent="279400" algn="l">
              <a:lnSpc>
                <a:spcPct val="90000"/>
              </a:lnSpc>
              <a:defRPr sz="1800"/>
            </a:pPr>
            <a:r>
              <a:rPr sz="3200">
                <a:solidFill>
                  <a:srgbClr val="A7A9AB"/>
                </a:solidFill>
              </a:rPr>
              <a:t>Lab</a:t>
            </a:r>
            <a:endParaRPr i="1" sz="3200">
              <a:solidFill>
                <a:srgbClr val="A7A9AB"/>
              </a:solidFill>
            </a:endParaRPr>
          </a:p>
          <a:p>
            <a:pPr lvl="0" algn="l">
              <a:lnSpc>
                <a:spcPct val="90000"/>
              </a:lnSpc>
              <a:defRPr sz="1800"/>
            </a:pPr>
            <a:endParaRPr b="1" i="1" sz="2400"/>
          </a:p>
          <a:p>
            <a:pPr lvl="0" algn="l">
              <a:lnSpc>
                <a:spcPct val="90000"/>
              </a:lnSpc>
              <a:defRPr sz="1800"/>
            </a:pPr>
            <a:r>
              <a:rPr b="1" i="1" sz="2600"/>
              <a:t>Checklist:</a:t>
            </a:r>
            <a:r>
              <a:rPr b="1" sz="2600"/>
              <a:t> </a:t>
            </a:r>
            <a:endParaRPr b="1" sz="2600"/>
          </a:p>
          <a:p>
            <a:pPr lvl="0" algn="l">
              <a:lnSpc>
                <a:spcPct val="90000"/>
              </a:lnSpc>
              <a:buSzPct val="125000"/>
              <a:buFont typeface="Lucida Grande"/>
              <a:buChar char="✓"/>
              <a:defRPr sz="1800"/>
            </a:pPr>
            <a:r>
              <a:rPr b="1" sz="2600"/>
              <a:t>Schedule</a:t>
            </a:r>
            <a:r>
              <a:rPr sz="2600"/>
              <a:t> a private prayer day (concerning key demographic and overall vision) AND </a:t>
            </a:r>
            <a:endParaRPr sz="2600"/>
          </a:p>
          <a:p>
            <a:pPr lvl="1" indent="0" algn="l">
              <a:lnSpc>
                <a:spcPct val="90000"/>
              </a:lnSpc>
              <a:defRPr sz="1800"/>
            </a:pPr>
            <a:r>
              <a:rPr sz="2600"/>
              <a:t>a sit down with key leaders for a dream session for where your church could be in 5-7 years.</a:t>
            </a:r>
            <a:endParaRPr sz="2600"/>
          </a:p>
          <a:p>
            <a:pPr lvl="0" algn="l">
              <a:lnSpc>
                <a:spcPct val="90000"/>
              </a:lnSpc>
              <a:buSzPct val="125000"/>
              <a:buFont typeface="Lucida Grande"/>
              <a:buChar char="✓"/>
              <a:defRPr sz="1800"/>
            </a:pPr>
            <a:r>
              <a:rPr b="1" sz="2600"/>
              <a:t>Read</a:t>
            </a:r>
            <a:r>
              <a:rPr sz="2600"/>
              <a:t> </a:t>
            </a:r>
            <a:r>
              <a:rPr i="1" sz="2600"/>
              <a:t>Good To Great </a:t>
            </a:r>
            <a:r>
              <a:rPr sz="2600"/>
              <a:t>by Jim Collins OR </a:t>
            </a:r>
            <a:r>
              <a:rPr i="1" sz="2600"/>
              <a:t>Making Vision Stick</a:t>
            </a:r>
            <a:r>
              <a:rPr sz="2600"/>
              <a:t> by Andy Stanley</a:t>
            </a:r>
            <a:endParaRPr sz="2600"/>
          </a:p>
          <a:p>
            <a:pPr lvl="0" algn="l">
              <a:lnSpc>
                <a:spcPct val="90000"/>
              </a:lnSpc>
              <a:buSzPct val="125000"/>
              <a:buFont typeface="Lucida Grande"/>
              <a:buChar char="✓"/>
              <a:defRPr sz="1800"/>
            </a:pPr>
            <a:r>
              <a:rPr b="1" sz="2600"/>
              <a:t>Meet</a:t>
            </a:r>
            <a:r>
              <a:rPr b="1" i="1" sz="2600"/>
              <a:t> </a:t>
            </a:r>
            <a:r>
              <a:rPr sz="2600"/>
              <a:t>weekly (for 6 weeks) with your team to brainstorm how to align and </a:t>
            </a:r>
            <a:endParaRPr sz="2600"/>
          </a:p>
          <a:p>
            <a:pPr lvl="1" indent="0" algn="l">
              <a:lnSpc>
                <a:spcPct val="90000"/>
              </a:lnSpc>
              <a:defRPr sz="1800"/>
            </a:pPr>
            <a:r>
              <a:rPr sz="2600"/>
              <a:t>communicate your vision.</a:t>
            </a:r>
            <a:endParaRPr sz="2600"/>
          </a:p>
          <a:p>
            <a:pPr lvl="0" algn="l">
              <a:lnSpc>
                <a:spcPct val="90000"/>
              </a:lnSpc>
              <a:defRPr sz="1800"/>
            </a:pPr>
            <a:endParaRPr sz="2600"/>
          </a:p>
          <a:p>
            <a:pPr lvl="0" algn="l">
              <a:lnSpc>
                <a:spcPct val="90000"/>
              </a:lnSpc>
              <a:defRPr sz="1800"/>
            </a:pPr>
            <a:r>
              <a:rPr b="1" sz="2600"/>
              <a:t>Discussion Questions: </a:t>
            </a:r>
            <a:endParaRPr b="1" sz="2600"/>
          </a:p>
          <a:p>
            <a:pPr lvl="0" algn="l">
              <a:lnSpc>
                <a:spcPct val="90000"/>
              </a:lnSpc>
              <a:defRPr sz="1800"/>
            </a:pPr>
            <a:r>
              <a:rPr b="1" sz="2600"/>
              <a:t>?</a:t>
            </a:r>
            <a:r>
              <a:rPr sz="2600"/>
              <a:t> List 10 reasons why people should attend our church...</a:t>
            </a:r>
            <a:endParaRPr sz="2600"/>
          </a:p>
          <a:p>
            <a:pPr lvl="0" algn="l">
              <a:lnSpc>
                <a:spcPct val="90000"/>
              </a:lnSpc>
              <a:defRPr sz="1800"/>
            </a:pPr>
            <a:r>
              <a:rPr b="1" sz="2600"/>
              <a:t>? </a:t>
            </a:r>
            <a:r>
              <a:rPr sz="2600"/>
              <a:t>How would aligning your church’s schedule, resources, energy, etc. with your church’s </a:t>
            </a:r>
            <a:endParaRPr sz="2600"/>
          </a:p>
          <a:p>
            <a:pPr lvl="1" algn="l">
              <a:lnSpc>
                <a:spcPct val="90000"/>
              </a:lnSpc>
              <a:defRPr sz="1800"/>
            </a:pPr>
            <a:r>
              <a:rPr sz="2600"/>
              <a:t>vision change the way the church functions?</a:t>
            </a:r>
            <a:endParaRPr sz="2600"/>
          </a:p>
          <a:p>
            <a:pPr lvl="0" algn="l">
              <a:lnSpc>
                <a:spcPct val="90000"/>
              </a:lnSpc>
              <a:defRPr sz="1800"/>
            </a:pPr>
            <a:r>
              <a:rPr b="1" sz="2600"/>
              <a:t>? </a:t>
            </a:r>
            <a:r>
              <a:rPr sz="2600"/>
              <a:t>Are there any areas of ministry in your church where your (the pastor’s) interests </a:t>
            </a:r>
            <a:endParaRPr sz="2600"/>
          </a:p>
          <a:p>
            <a:pPr lvl="1" algn="l">
              <a:lnSpc>
                <a:spcPct val="90000"/>
              </a:lnSpc>
              <a:defRPr sz="1800"/>
            </a:pPr>
            <a:r>
              <a:rPr sz="2600"/>
              <a:t>and the church’s interests are aligned but there is still no progress?</a:t>
            </a:r>
          </a:p>
        </p:txBody>
      </p:sp>
      <p:pic>
        <p:nvPicPr>
          <p:cNvPr id="119" name="droppedImage.pdf"/>
          <p:cNvPicPr/>
          <p:nvPr/>
        </p:nvPicPr>
        <p:blipFill>
          <a:blip r:embed="rId2">
            <a:extLst/>
          </a:blip>
          <a:stretch>
            <a:fillRect/>
          </a:stretch>
        </p:blipFill>
        <p:spPr>
          <a:xfrm>
            <a:off x="-355600" y="57150"/>
            <a:ext cx="14675438" cy="10668000"/>
          </a:xfrm>
          <a:prstGeom prst="rect">
            <a:avLst/>
          </a:prstGeom>
          <a:ln w="12700">
            <a:miter lim="400000"/>
          </a:ln>
        </p:spPr>
      </p:pic>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1" name="title key.png"/>
          <p:cNvPicPr/>
          <p:nvPr/>
        </p:nvPicPr>
        <p:blipFill>
          <a:blip r:embed="rId2">
            <a:extLst/>
          </a:blip>
          <a:stretch>
            <a:fillRect/>
          </a:stretch>
        </p:blipFill>
        <p:spPr>
          <a:xfrm>
            <a:off x="0" y="1473200"/>
            <a:ext cx="13975645" cy="7861300"/>
          </a:xfrm>
          <a:prstGeom prst="rect">
            <a:avLst/>
          </a:prstGeom>
          <a:ln w="12700">
            <a:miter lim="400000"/>
          </a:ln>
        </p:spPr>
      </p:pic>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3" name="droppedImage.pdf"/>
          <p:cNvPicPr/>
          <p:nvPr/>
        </p:nvPicPr>
        <p:blipFill>
          <a:blip r:embed="rId2">
            <a:extLst/>
          </a:blip>
          <a:stretch>
            <a:fillRect/>
          </a:stretch>
        </p:blipFill>
        <p:spPr>
          <a:xfrm>
            <a:off x="-355600" y="6350"/>
            <a:ext cx="14675438" cy="10668000"/>
          </a:xfrm>
          <a:prstGeom prst="rect">
            <a:avLst/>
          </a:prstGeom>
          <a:ln w="12700">
            <a:miter lim="400000"/>
          </a:ln>
        </p:spPr>
      </p:pic>
      <p:sp>
        <p:nvSpPr>
          <p:cNvPr id="124" name="Shape 124"/>
          <p:cNvSpPr/>
          <p:nvPr/>
        </p:nvSpPr>
        <p:spPr>
          <a:xfrm>
            <a:off x="558800" y="1485900"/>
            <a:ext cx="12255500" cy="55372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3400"/>
              <a:t>The Hedgehog Concept</a:t>
            </a:r>
            <a:endParaRPr sz="34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b="1"/>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sz="2600"/>
              <a:t>APPENDIX A</a:t>
            </a:r>
            <a:endParaRPr b="1" sz="26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b="1"/>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i="1" sz="2100"/>
              <a:t>“In his famous essay ‘The Hedgehog and the Fox’, Isaiah Berlin says, ‘the fox knows many things, but the hedgehog knows one big thing.’ Foxes pursue many ends at the same time and see the world in all its complexity.  They are ‘scattered or diffused, moving on may levels,’ says Berlin, never integrating their thinking into one overall concept or unifying vision.  Hedgehogs, on the other hand, simplify a complex world into a single organizing idea, a basic principle or concept that unifies and guides everything.  Hedgehogs aren't simpletons.  Hedgehogs see what is essential, and ignore the rest.”</a:t>
            </a:r>
            <a:r>
              <a:rPr sz="2100"/>
              <a:t> - JIm Collins</a:t>
            </a:r>
            <a:endParaRPr sz="21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1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i="1" sz="2100"/>
              <a:t>“A Hedgehog Concept simplifies a complex world and make decisions much easier.  But while it has crystalline clarity and elegant simplicity once you have it, getting the concept can be devilishly difficult and takes time.”</a:t>
            </a:r>
            <a:r>
              <a:rPr sz="2100"/>
              <a:t>  - Jim Collins</a:t>
            </a:r>
            <a:endParaRPr sz="21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1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i="1" sz="2100"/>
              <a:t>“You need all three circles.  If you make a lot of money doing things at which you could never be the best, you'll only build a successful company, not a great one.  If you become the best at something, you'll never remain on top if you don't have intrinsic passion for what you are doing.  Finally, you can be passionate all you want, but if you can't be </a:t>
            </a:r>
            <a:endParaRPr i="1" sz="21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i="1" sz="2100"/>
              <a:t>the best at it or it doesn't make economic sense, then you might have a lot of fun, but you won't produce great results.”</a:t>
            </a:r>
            <a:r>
              <a:rPr sz="2100"/>
              <a:t> – Jim Collins</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nvSpPr>
        <p:spPr>
          <a:xfrm>
            <a:off x="558800" y="1365249"/>
            <a:ext cx="11696700" cy="55753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3600"/>
              <a:t>The Great Commission</a:t>
            </a:r>
            <a:endParaRPr sz="3600"/>
          </a:p>
          <a:p>
            <a:pPr lvl="7" indent="558800" algn="l">
              <a:lnSpc>
                <a:spcPct val="90000"/>
              </a:lnSpc>
              <a:defRPr sz="1800"/>
            </a:pPr>
            <a:r>
              <a:rPr sz="2500">
                <a:solidFill>
                  <a:srgbClr val="C82506"/>
                </a:solidFill>
              </a:rPr>
              <a:t>The words vision and mission are often confusing.  Here’s how we’ll define the two for our purposes today: </a:t>
            </a:r>
            <a:endParaRPr sz="2500">
              <a:solidFill>
                <a:srgbClr val="C82506"/>
              </a:solidFill>
            </a:endParaRPr>
          </a:p>
          <a:p>
            <a:pPr lvl="0" algn="l" defTabSz="546100">
              <a:lnSpc>
                <a:spcPct val="90000"/>
              </a:lnSpc>
              <a:defRPr sz="1800"/>
            </a:pPr>
            <a:endParaRPr sz="3600"/>
          </a:p>
          <a:p>
            <a:pPr lvl="0" algn="l" defTabSz="546100">
              <a:lnSpc>
                <a:spcPct val="90000"/>
              </a:lnSpc>
              <a:defRPr sz="1800"/>
            </a:pPr>
            <a:r>
              <a:rPr sz="3000"/>
              <a:t>The words </a:t>
            </a:r>
            <a:r>
              <a:rPr b="1" sz="3000"/>
              <a:t>mission</a:t>
            </a:r>
            <a:r>
              <a:rPr sz="3000"/>
              <a:t> and </a:t>
            </a:r>
            <a:r>
              <a:rPr b="1" sz="3000"/>
              <a:t>vision</a:t>
            </a:r>
            <a:r>
              <a:rPr sz="3000"/>
              <a:t> are often confusing.  </a:t>
            </a:r>
            <a:endParaRPr sz="3000"/>
          </a:p>
          <a:p>
            <a:pPr lvl="1" algn="l" defTabSz="546100">
              <a:lnSpc>
                <a:spcPct val="90000"/>
              </a:lnSpc>
              <a:defRPr sz="1800"/>
            </a:pPr>
            <a:endParaRPr sz="3000"/>
          </a:p>
          <a:p>
            <a:pPr lvl="1" algn="l" defTabSz="546100">
              <a:lnSpc>
                <a:spcPct val="90000"/>
              </a:lnSpc>
              <a:defRPr sz="1800"/>
            </a:pPr>
            <a:r>
              <a:rPr sz="3000"/>
              <a:t>Mission defines </a:t>
            </a:r>
            <a:r>
              <a:rPr b="1" sz="3000"/>
              <a:t>WHY</a:t>
            </a:r>
            <a:r>
              <a:rPr sz="3000"/>
              <a:t> your church exists.  </a:t>
            </a:r>
            <a:endParaRPr sz="3000"/>
          </a:p>
          <a:p>
            <a:pPr lvl="1" algn="l" defTabSz="546100">
              <a:lnSpc>
                <a:spcPct val="90000"/>
              </a:lnSpc>
              <a:defRPr sz="1800"/>
            </a:pPr>
            <a:endParaRPr sz="3000"/>
          </a:p>
          <a:p>
            <a:pPr lvl="1" algn="l" defTabSz="546100">
              <a:lnSpc>
                <a:spcPct val="90000"/>
              </a:lnSpc>
              <a:defRPr sz="1800"/>
            </a:pPr>
            <a:r>
              <a:rPr sz="3000"/>
              <a:t>Vision defines </a:t>
            </a:r>
            <a:r>
              <a:rPr b="1" sz="3000"/>
              <a:t>HOW</a:t>
            </a:r>
            <a:r>
              <a:rPr sz="3000"/>
              <a:t> you will fulfill the mission.</a:t>
            </a:r>
            <a:endParaRPr sz="3000"/>
          </a:p>
          <a:p>
            <a:pPr lvl="1" marR="457200" indent="2286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500">
              <a:solidFill>
                <a:srgbClr val="FF2600"/>
              </a:solidFill>
            </a:endParaRPr>
          </a:p>
          <a:p>
            <a:pPr lvl="1" marR="457200" indent="2286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i="1" sz="2500">
                <a:solidFill>
                  <a:srgbClr val="C82506"/>
                </a:solidFill>
              </a:rPr>
              <a:t>“If your mission is unclear, your morale will be low.”</a:t>
            </a:r>
            <a:r>
              <a:rPr sz="2500">
                <a:solidFill>
                  <a:srgbClr val="C82506"/>
                </a:solidFill>
              </a:rPr>
              <a:t> - Rick Warren</a:t>
            </a:r>
            <a:endParaRPr sz="2500">
              <a:solidFill>
                <a:srgbClr val="C82506"/>
              </a:solidFill>
            </a:endParaRPr>
          </a:p>
          <a:p>
            <a:pPr lvl="0" algn="l">
              <a:lnSpc>
                <a:spcPct val="90000"/>
              </a:lnSpc>
              <a:defRPr sz="1800"/>
            </a:pPr>
            <a:endParaRPr sz="2800"/>
          </a:p>
          <a:p>
            <a:pPr lvl="0" algn="l">
              <a:lnSpc>
                <a:spcPct val="90000"/>
              </a:lnSpc>
              <a:defRPr sz="1800"/>
            </a:pPr>
            <a:r>
              <a:rPr i="1" sz="3000"/>
              <a:t>“Therefore </a:t>
            </a:r>
            <a:r>
              <a:rPr i="1" sz="3000" u="sng"/>
              <a:t>go</a:t>
            </a:r>
            <a:r>
              <a:rPr i="1" sz="3000"/>
              <a:t> and </a:t>
            </a:r>
            <a:r>
              <a:rPr i="1" sz="3000" u="sng"/>
              <a:t>make disciples</a:t>
            </a:r>
            <a:r>
              <a:rPr i="1" sz="3000"/>
              <a:t> of all nations, </a:t>
            </a:r>
            <a:r>
              <a:rPr i="1" sz="3000" u="sng"/>
              <a:t>baptizing them</a:t>
            </a:r>
            <a:r>
              <a:rPr i="1" sz="3000"/>
              <a:t> in the name of the Father and of the Son and of the Holy Spirit.”</a:t>
            </a:r>
            <a:r>
              <a:rPr sz="3000"/>
              <a:t> - Matthew 28:19</a:t>
            </a:r>
          </a:p>
        </p:txBody>
      </p:sp>
      <p:pic>
        <p:nvPicPr>
          <p:cNvPr id="52" name="droppedImage.pdf"/>
          <p:cNvPicPr/>
          <p:nvPr/>
        </p:nvPicPr>
        <p:blipFill>
          <a:blip r:embed="rId2">
            <a:extLst/>
          </a:blip>
          <a:stretch>
            <a:fillRect/>
          </a:stretch>
        </p:blipFill>
        <p:spPr>
          <a:xfrm>
            <a:off x="-355600" y="6350"/>
            <a:ext cx="14675438" cy="10668000"/>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nvSpPr>
        <p:spPr>
          <a:xfrm>
            <a:off x="558800" y="855275"/>
            <a:ext cx="11658600" cy="601105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endParaRPr sz="4000"/>
          </a:p>
          <a:p>
            <a:pPr lvl="0" algn="l">
              <a:lnSpc>
                <a:spcPct val="90000"/>
              </a:lnSpc>
              <a:defRPr sz="1800"/>
            </a:pPr>
            <a:r>
              <a:rPr sz="4000"/>
              <a:t>Vision Starts with Mission</a:t>
            </a:r>
            <a:endParaRPr sz="4000"/>
          </a:p>
          <a:p>
            <a:pPr lvl="0" algn="l">
              <a:lnSpc>
                <a:spcPct val="90000"/>
              </a:lnSpc>
              <a:defRPr sz="1800"/>
            </a:pPr>
            <a:endParaRPr sz="2800"/>
          </a:p>
          <a:p>
            <a:pPr lvl="0" algn="l">
              <a:lnSpc>
                <a:spcPct val="90000"/>
              </a:lnSpc>
              <a:defRPr sz="1800"/>
            </a:pPr>
            <a:r>
              <a:rPr sz="3600"/>
              <a:t>Your church’s </a:t>
            </a:r>
            <a:r>
              <a:rPr b="1" sz="3600"/>
              <a:t>vision</a:t>
            </a:r>
            <a:r>
              <a:rPr sz="3600"/>
              <a:t> must reflect these three elements given to us in </a:t>
            </a:r>
            <a:r>
              <a:rPr b="1" sz="3600"/>
              <a:t>Matthew 28:19</a:t>
            </a:r>
            <a:r>
              <a:rPr sz="3600"/>
              <a:t>:</a:t>
            </a:r>
            <a:endParaRPr sz="3600"/>
          </a:p>
          <a:p>
            <a:pPr lvl="0" algn="l">
              <a:lnSpc>
                <a:spcPct val="90000"/>
              </a:lnSpc>
              <a:defRPr sz="1800"/>
            </a:pPr>
            <a:endParaRPr sz="2800"/>
          </a:p>
          <a:p>
            <a:pPr lvl="2" algn="l">
              <a:lnSpc>
                <a:spcPct val="90000"/>
              </a:lnSpc>
              <a:defRPr sz="1800"/>
            </a:pPr>
            <a:r>
              <a:rPr b="1" sz="3600"/>
              <a:t>Go</a:t>
            </a:r>
            <a:r>
              <a:rPr sz="3600"/>
              <a:t> - OUTREACH</a:t>
            </a:r>
            <a:endParaRPr sz="3600"/>
          </a:p>
          <a:p>
            <a:pPr lvl="2" marR="457200" indent="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i="1" sz="2500">
                <a:solidFill>
                  <a:srgbClr val="C82506"/>
                </a:solidFill>
              </a:rPr>
              <a:t>“It must be the goal of every pastor to reach as many people for Christ as possible.”</a:t>
            </a:r>
            <a:r>
              <a:rPr sz="2500">
                <a:solidFill>
                  <a:srgbClr val="C82506"/>
                </a:solidFill>
              </a:rPr>
              <a:t> </a:t>
            </a:r>
            <a:endParaRPr sz="2500">
              <a:solidFill>
                <a:srgbClr val="C82506"/>
              </a:solidFill>
            </a:endParaRPr>
          </a:p>
          <a:p>
            <a:pPr lvl="2" marR="457200" indent="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solidFill>
                  <a:srgbClr val="C82506"/>
                </a:solidFill>
              </a:rPr>
              <a:t>- Owen Weston</a:t>
            </a:r>
            <a:endParaRPr sz="2500">
              <a:solidFill>
                <a:srgbClr val="C82506"/>
              </a:solidFill>
            </a:endParaRPr>
          </a:p>
          <a:p>
            <a:pPr lvl="2" algn="l">
              <a:lnSpc>
                <a:spcPct val="90000"/>
              </a:lnSpc>
              <a:defRPr sz="1800"/>
            </a:pPr>
            <a:r>
              <a:rPr b="1" sz="3600"/>
              <a:t>Baptize</a:t>
            </a:r>
            <a:r>
              <a:rPr sz="3600"/>
              <a:t> - WORSHIP EXPERIENCE (FOR LIFE CHANGE)</a:t>
            </a:r>
            <a:endParaRPr sz="3600"/>
          </a:p>
          <a:p>
            <a:pPr lvl="2" algn="l">
              <a:lnSpc>
                <a:spcPct val="90000"/>
              </a:lnSpc>
              <a:defRPr sz="1800"/>
            </a:pPr>
            <a:r>
              <a:rPr b="1" sz="3600"/>
              <a:t>Disciple</a:t>
            </a:r>
            <a:r>
              <a:rPr sz="3600"/>
              <a:t> - CONNECTION</a:t>
            </a:r>
            <a:endParaRPr sz="3600"/>
          </a:p>
          <a:p>
            <a:pPr lvl="2" marR="457200" indent="457200" algn="l">
              <a:lnSpc>
                <a:spcPct val="90000"/>
              </a:lnSpc>
              <a:defRPr sz="1800"/>
            </a:pPr>
            <a:r>
              <a:rPr sz="2500">
                <a:solidFill>
                  <a:srgbClr val="C82506"/>
                </a:solidFill>
              </a:rPr>
              <a:t>In our culture, your church will operate by OUTREACH, WORSHIP, and CONNECTION--to be a growing and healthy church, your vision must reflect the 3 elements...</a:t>
            </a:r>
          </a:p>
        </p:txBody>
      </p:sp>
      <p:pic>
        <p:nvPicPr>
          <p:cNvPr id="55" name="droppedImage.pdf"/>
          <p:cNvPicPr/>
          <p:nvPr/>
        </p:nvPicPr>
        <p:blipFill>
          <a:blip r:embed="rId2">
            <a:extLst/>
          </a:blip>
          <a:stretch>
            <a:fillRect/>
          </a:stretch>
        </p:blipFill>
        <p:spPr>
          <a:xfrm>
            <a:off x="-355600" y="6350"/>
            <a:ext cx="14675438" cy="10668000"/>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7" name="droppedImage.pdf"/>
          <p:cNvPicPr/>
          <p:nvPr/>
        </p:nvPicPr>
        <p:blipFill>
          <a:blip r:embed="rId2">
            <a:extLst/>
          </a:blip>
          <a:stretch>
            <a:fillRect/>
          </a:stretch>
        </p:blipFill>
        <p:spPr>
          <a:xfrm>
            <a:off x="-355600" y="6350"/>
            <a:ext cx="14675438" cy="10668000"/>
          </a:xfrm>
          <a:prstGeom prst="rect">
            <a:avLst/>
          </a:prstGeom>
          <a:ln w="12700">
            <a:miter lim="400000"/>
          </a:ln>
        </p:spPr>
      </p:pic>
      <p:sp>
        <p:nvSpPr>
          <p:cNvPr id="58" name="Shape 58"/>
          <p:cNvSpPr/>
          <p:nvPr/>
        </p:nvSpPr>
        <p:spPr>
          <a:xfrm>
            <a:off x="558800" y="1371600"/>
            <a:ext cx="11760200" cy="6502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3400"/>
              <a:t>The Difference Vision Makes</a:t>
            </a:r>
            <a:endParaRPr sz="34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7772400" algn="l"/>
              </a:tabLst>
              <a:defRPr sz="1800"/>
            </a:pPr>
            <a:endParaRPr sz="1400">
              <a:solidFill>
                <a:srgbClr val="FF2600"/>
              </a:solidFill>
            </a:endParaRPr>
          </a:p>
          <a:p>
            <a:pPr lvl="1" marR="457200" indent="2286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7772400" algn="l"/>
              </a:tabLst>
              <a:defRPr sz="1800"/>
            </a:pPr>
            <a:r>
              <a:rPr sz="2300">
                <a:solidFill>
                  <a:srgbClr val="FF2600"/>
                </a:solidFill>
              </a:rPr>
              <a:t>Vision has been a difficult topic for many people to understand and use. It is often seen as an ambiguous, hard to clarify, attribute that  some churches value and others misunderstand. When comparing organizations side by side vision is often easier to grasp in practical  matters.</a:t>
            </a:r>
            <a:endParaRPr sz="2300">
              <a:solidFill>
                <a:srgbClr val="FF2600"/>
              </a:solidFill>
            </a:endParaRPr>
          </a:p>
          <a:p>
            <a:pPr lvl="0" marR="457200" algn="l">
              <a:lnSpc>
                <a:spcPct val="4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7772400" algn="l"/>
              </a:tabLst>
              <a:defRPr sz="1800"/>
            </a:pPr>
            <a:endParaRPr sz="25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7772400" algn="l"/>
              </a:tabLst>
              <a:defRPr sz="1800"/>
            </a:pPr>
            <a:endParaRPr sz="1400">
              <a:solidFill>
                <a:srgbClr val="FF2600"/>
              </a:solidFill>
            </a:endParaRPr>
          </a:p>
          <a:p>
            <a:pPr lvl="0" algn="l">
              <a:lnSpc>
                <a:spcPct val="90000"/>
              </a:lnSpc>
              <a:defRPr sz="1800"/>
            </a:pPr>
            <a:r>
              <a:rPr b="1" sz="2800"/>
              <a:t>Without Vision                           With Vision</a:t>
            </a:r>
            <a:endParaRPr b="1" sz="2800"/>
          </a:p>
          <a:p>
            <a:pPr lvl="0" algn="l">
              <a:lnSpc>
                <a:spcPct val="90000"/>
              </a:lnSpc>
              <a:defRPr sz="1800"/>
            </a:pPr>
            <a:r>
              <a:rPr sz="2800"/>
              <a:t> Various wins are celebrated                Everyone celebrates the same wins</a:t>
            </a:r>
            <a:endParaRPr sz="2800"/>
          </a:p>
          <a:p>
            <a:pPr lvl="0" algn="l">
              <a:lnSpc>
                <a:spcPct val="90000"/>
              </a:lnSpc>
              <a:defRPr sz="1800"/>
            </a:pPr>
            <a:r>
              <a:rPr sz="2800"/>
              <a:t> Inward focused                                  Outward focused</a:t>
            </a:r>
            <a:endParaRPr sz="2800"/>
          </a:p>
          <a:p>
            <a:pPr lvl="0" algn="l">
              <a:lnSpc>
                <a:spcPct val="90000"/>
              </a:lnSpc>
              <a:defRPr sz="1800"/>
            </a:pPr>
            <a:r>
              <a:rPr sz="2800"/>
              <a:t> Maintenance focused                          Growth focused</a:t>
            </a:r>
            <a:endParaRPr sz="2800"/>
          </a:p>
          <a:p>
            <a:pPr lvl="0" algn="l">
              <a:lnSpc>
                <a:spcPct val="90000"/>
              </a:lnSpc>
              <a:defRPr sz="1800"/>
            </a:pPr>
            <a:r>
              <a:rPr sz="2800"/>
              <a:t> Spectators                                         Participators</a:t>
            </a:r>
            <a:endParaRPr sz="2800"/>
          </a:p>
          <a:p>
            <a:pPr lvl="0" algn="l">
              <a:lnSpc>
                <a:spcPct val="90000"/>
              </a:lnSpc>
              <a:defRPr sz="1800"/>
            </a:pPr>
            <a:r>
              <a:rPr sz="2800"/>
              <a:t> Change is life-threatening                   Change is necessary to meet goals</a:t>
            </a:r>
            <a:endParaRPr sz="2800"/>
          </a:p>
          <a:p>
            <a:pPr lvl="0" algn="l">
              <a:lnSpc>
                <a:spcPct val="90000"/>
              </a:lnSpc>
              <a:defRPr sz="1800"/>
            </a:pPr>
            <a:endParaRPr sz="2800"/>
          </a:p>
          <a:p>
            <a:pPr lvl="2" algn="l">
              <a:lnSpc>
                <a:spcPct val="90000"/>
              </a:lnSpc>
              <a:defRPr sz="1800"/>
            </a:pPr>
            <a:r>
              <a:rPr sz="2300">
                <a:solidFill>
                  <a:srgbClr val="FF4013"/>
                </a:solidFill>
              </a:rPr>
              <a:t>The role of the pastor has changed from the 1960’s.  At this time a congregation’s expectations centered around the pastor’s preaching and pastoral care.  </a:t>
            </a:r>
            <a:r>
              <a:rPr i="1" sz="2300">
                <a:solidFill>
                  <a:srgbClr val="FF4013"/>
                </a:solidFill>
              </a:rPr>
              <a:t>“Today the senior pastor must be focused on being proactive in leadership, vision casting and centered on mission.”</a:t>
            </a:r>
            <a:r>
              <a:rPr sz="2300">
                <a:solidFill>
                  <a:srgbClr val="FF4013"/>
                </a:solidFill>
              </a:rPr>
              <a:t>  </a:t>
            </a:r>
            <a:endParaRPr sz="2300">
              <a:solidFill>
                <a:srgbClr val="FF4013"/>
              </a:solidFill>
            </a:endParaRPr>
          </a:p>
          <a:p>
            <a:pPr lvl="2" algn="l">
              <a:lnSpc>
                <a:spcPct val="90000"/>
              </a:lnSpc>
              <a:defRPr sz="1800"/>
            </a:pPr>
            <a:r>
              <a:rPr sz="2300">
                <a:solidFill>
                  <a:srgbClr val="FF4013"/>
                </a:solidFill>
              </a:rPr>
              <a:t>- Net Fax, “Helping Church Leaders Make the Transition from the Present to the Future,”  </a:t>
            </a:r>
            <a:endParaRPr sz="2300">
              <a:solidFill>
                <a:srgbClr val="FF4013"/>
              </a:solidFill>
            </a:endParaRPr>
          </a:p>
          <a:p>
            <a:pPr lvl="4" algn="l">
              <a:lnSpc>
                <a:spcPct val="90000"/>
              </a:lnSpc>
              <a:defRPr sz="1800"/>
            </a:pPr>
            <a:r>
              <a:rPr sz="2300">
                <a:solidFill>
                  <a:srgbClr val="FF4013"/>
                </a:solidFill>
              </a:rPr>
              <a:t>Number 80, September 15, 1997)</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0" name="droppedImage.pdf"/>
          <p:cNvPicPr/>
          <p:nvPr/>
        </p:nvPicPr>
        <p:blipFill>
          <a:blip r:embed="rId2">
            <a:extLst/>
          </a:blip>
          <a:stretch>
            <a:fillRect/>
          </a:stretch>
        </p:blipFill>
        <p:spPr>
          <a:xfrm>
            <a:off x="-355600" y="6350"/>
            <a:ext cx="14675438" cy="10668000"/>
          </a:xfrm>
          <a:prstGeom prst="rect">
            <a:avLst/>
          </a:prstGeom>
          <a:ln w="12700">
            <a:miter lim="400000"/>
          </a:ln>
        </p:spPr>
      </p:pic>
      <p:sp>
        <p:nvSpPr>
          <p:cNvPr id="61" name="Shape 61"/>
          <p:cNvSpPr/>
          <p:nvPr/>
        </p:nvSpPr>
        <p:spPr>
          <a:xfrm>
            <a:off x="558800" y="1371600"/>
            <a:ext cx="11544300" cy="2921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3600"/>
              <a:t>The Vision Caster</a:t>
            </a:r>
            <a:endParaRPr sz="3600"/>
          </a:p>
          <a:p>
            <a:pPr lvl="0" algn="l">
              <a:lnSpc>
                <a:spcPct val="90000"/>
              </a:lnSpc>
              <a:spcBef>
                <a:spcPts val="2600"/>
              </a:spcBef>
              <a:defRPr sz="1800"/>
            </a:pPr>
            <a:r>
              <a:rPr sz="3000"/>
              <a:t>The role of the senior pastor has drastically changed since the 1960’s.  At that time, the congregation’s expectations centered around the pastor’s preaching and care.  Those elements are still vitally important, but today, senior pastors must be focused on being proactive in leadership development, vision casting and keeping the church centered on mission. </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nvSpPr>
        <p:spPr>
          <a:xfrm>
            <a:off x="558800" y="1371600"/>
            <a:ext cx="12001500" cy="6858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l">
              <a:lnSpc>
                <a:spcPct val="90000"/>
              </a:lnSpc>
              <a:defRPr sz="1800"/>
            </a:pPr>
            <a:r>
              <a:rPr sz="3600"/>
              <a:t>Defining Your Vision</a:t>
            </a:r>
            <a:endParaRPr sz="3600"/>
          </a:p>
          <a:p>
            <a:pPr lvl="0" algn="l">
              <a:lnSpc>
                <a:spcPct val="90000"/>
              </a:lnSpc>
              <a:defRPr sz="1800"/>
            </a:pPr>
            <a:endParaRPr sz="2800"/>
          </a:p>
          <a:p>
            <a:pPr lvl="0" algn="l">
              <a:lnSpc>
                <a:spcPct val="90000"/>
              </a:lnSpc>
              <a:defRPr sz="1800"/>
            </a:pPr>
            <a:r>
              <a:rPr sz="3000"/>
              <a:t>Vision is how your church is </a:t>
            </a:r>
            <a:r>
              <a:rPr b="1" sz="3000" u="sng"/>
              <a:t>uniquely</a:t>
            </a:r>
            <a:r>
              <a:rPr sz="3000"/>
              <a:t> equipped, empowered, and resourced to accomplish the mission.</a:t>
            </a:r>
            <a:endParaRPr sz="3000"/>
          </a:p>
          <a:p>
            <a:pPr lvl="1" marR="457200" indent="2286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i="1" sz="2500">
                <a:solidFill>
                  <a:srgbClr val="C82506"/>
                </a:solidFill>
              </a:rPr>
              <a:t>“The starting point for every church should be the question, ‘Why do we exist?’”</a:t>
            </a:r>
            <a:r>
              <a:rPr sz="2500">
                <a:solidFill>
                  <a:srgbClr val="C82506"/>
                </a:solidFill>
              </a:rPr>
              <a:t> </a:t>
            </a:r>
            <a:endParaRPr sz="2500">
              <a:solidFill>
                <a:srgbClr val="C82506"/>
              </a:solidFill>
            </a:endParaRPr>
          </a:p>
          <a:p>
            <a:pPr lvl="1" marR="457200" indent="2286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solidFill>
                  <a:srgbClr val="C82506"/>
                </a:solidFill>
              </a:rPr>
              <a:t>- Rick Warren</a:t>
            </a:r>
            <a:endParaRPr>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3000"/>
              <a:t>Vision is not just a slogan</a:t>
            </a:r>
            <a:endParaRPr sz="3000"/>
          </a:p>
          <a:p>
            <a:pPr lvl="1" marR="457200" indent="228600" algn="l">
              <a:lnSpc>
                <a:spcPct val="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30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3000"/>
              <a:t>Vision is not just a list of specific goals</a:t>
            </a:r>
            <a:endParaRPr sz="3000"/>
          </a:p>
          <a:p>
            <a:pPr lvl="1" marR="457200" indent="2286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solidFill>
                  <a:srgbClr val="C82506"/>
                </a:solidFill>
              </a:rPr>
              <a:t>Requires goals to ensure it’s continued quality.</a:t>
            </a:r>
            <a:endParaRPr sz="2500">
              <a:solidFill>
                <a:srgbClr val="C82506"/>
              </a:solidFill>
            </a:endParaRPr>
          </a:p>
          <a:p>
            <a:pPr lvl="0" marR="457200" algn="l">
              <a:lnSpc>
                <a:spcPct val="4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30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3000"/>
              <a:t>Vision is not assumed - people must be compelled to move toward it.</a:t>
            </a:r>
            <a:endParaRPr sz="3000"/>
          </a:p>
          <a:p>
            <a:pPr lvl="1" marR="457200" indent="2286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solidFill>
                  <a:srgbClr val="C82506"/>
                </a:solidFill>
              </a:rPr>
              <a:t>You have to compel people to move in the direction of the vision.</a:t>
            </a:r>
            <a:endParaRPr sz="2500">
              <a:solidFill>
                <a:srgbClr val="C82506"/>
              </a:solidFill>
            </a:endParaRPr>
          </a:p>
          <a:p>
            <a:pPr lvl="1" marR="457200" indent="2286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solidFill>
                  <a:srgbClr val="C82506"/>
                </a:solidFill>
              </a:rPr>
              <a:t>Vision is not self-sustaining—it will not continue if you walk away.</a:t>
            </a:r>
            <a:endParaRPr sz="2500">
              <a:solidFill>
                <a:srgbClr val="C82506"/>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3000"/>
          </a:p>
          <a:p>
            <a:pPr lvl="5" marR="457200" indent="11430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3000"/>
              <a:t>Vision is not self sustaining - it will not continue if you walk away 				from it.</a:t>
            </a:r>
          </a:p>
        </p:txBody>
      </p:sp>
      <p:pic>
        <p:nvPicPr>
          <p:cNvPr id="64" name="droppedImage.pdf"/>
          <p:cNvPicPr/>
          <p:nvPr/>
        </p:nvPicPr>
        <p:blipFill>
          <a:blip r:embed="rId2">
            <a:extLst/>
          </a:blip>
          <a:stretch>
            <a:fillRect/>
          </a:stretch>
        </p:blipFill>
        <p:spPr>
          <a:xfrm>
            <a:off x="-355600" y="6350"/>
            <a:ext cx="14675438" cy="10668000"/>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title"/>
          </p:nvPr>
        </p:nvSpPr>
        <p:spPr>
          <a:xfrm>
            <a:off x="533400" y="1358900"/>
            <a:ext cx="11912600" cy="5727700"/>
          </a:xfrm>
          <a:prstGeom prst="rect">
            <a:avLst/>
          </a:prstGeom>
        </p:spPr>
        <p:txBody>
          <a:bodyPr anchor="b"/>
          <a:lstStyle/>
          <a:p>
            <a:pPr lvl="0" algn="l">
              <a:lnSpc>
                <a:spcPct val="90000"/>
              </a:lnSpc>
              <a:defRPr sz="1800"/>
            </a:pPr>
            <a:r>
              <a:rPr sz="3600"/>
              <a:t>The Search Uniqueness Begins with Discovering DNA</a:t>
            </a:r>
            <a:endParaRPr sz="3600"/>
          </a:p>
          <a:p>
            <a:pPr lvl="0" algn="l">
              <a:lnSpc>
                <a:spcPct val="90000"/>
              </a:lnSpc>
              <a:defRPr sz="1800"/>
            </a:pPr>
            <a:endParaRPr sz="3600"/>
          </a:p>
          <a:p>
            <a:pPr lvl="0" marR="457200" algn="l">
              <a:lnSpc>
                <a:spcPct val="90000"/>
              </a:lnSpc>
              <a:defRPr sz="1800"/>
            </a:pPr>
            <a:r>
              <a:rPr sz="2500">
                <a:solidFill>
                  <a:srgbClr val="C82506"/>
                </a:solidFill>
              </a:rPr>
              <a:t>	Often pastors or leaders are frustrated when they don’t see people getting on 	board with their vision. </a:t>
            </a:r>
            <a:endParaRPr sz="2500">
              <a:solidFill>
                <a:srgbClr val="C82506"/>
              </a:solidFill>
            </a:endParaRPr>
          </a:p>
          <a:p>
            <a:pPr lvl="0" marR="457200" algn="l">
              <a:lnSpc>
                <a:spcPct val="90000"/>
              </a:lnSpc>
              <a:defRPr sz="1800"/>
            </a:pPr>
            <a:endParaRPr sz="2500">
              <a:solidFill>
                <a:srgbClr val="C82506"/>
              </a:solidFill>
            </a:endParaRPr>
          </a:p>
          <a:p>
            <a:pPr lvl="0" marR="457200" algn="l">
              <a:lnSpc>
                <a:spcPct val="90000"/>
              </a:lnSpc>
              <a:defRPr sz="1800"/>
            </a:pPr>
            <a:r>
              <a:rPr sz="2500">
                <a:solidFill>
                  <a:srgbClr val="C82506"/>
                </a:solidFill>
              </a:rPr>
              <a:t>	A common misunderstanding that we must address is that </a:t>
            </a:r>
            <a:r>
              <a:rPr b="1" sz="2500">
                <a:solidFill>
                  <a:srgbClr val="C82506"/>
                </a:solidFill>
              </a:rPr>
              <a:t>you don’t take a 	vision to a church--you</a:t>
            </a:r>
            <a:r>
              <a:rPr sz="2500">
                <a:solidFill>
                  <a:srgbClr val="C82506"/>
                </a:solidFill>
              </a:rPr>
              <a:t> will be more effective if you find the </a:t>
            </a:r>
            <a:r>
              <a:rPr b="1" sz="2500">
                <a:solidFill>
                  <a:srgbClr val="C82506"/>
                </a:solidFill>
              </a:rPr>
              <a:t>common 	denominator</a:t>
            </a:r>
            <a:r>
              <a:rPr sz="2500">
                <a:solidFill>
                  <a:srgbClr val="C82506"/>
                </a:solidFill>
              </a:rPr>
              <a:t> between your vision and the church’s and capitalize on it.</a:t>
            </a:r>
            <a:endParaRPr sz="2500">
              <a:solidFill>
                <a:srgbClr val="C82506"/>
              </a:solidFill>
            </a:endParaRPr>
          </a:p>
          <a:p>
            <a:pPr lvl="0" marR="457200" algn="l">
              <a:lnSpc>
                <a:spcPct val="90000"/>
              </a:lnSpc>
              <a:defRPr sz="1800"/>
            </a:pPr>
            <a:endParaRPr sz="1400">
              <a:solidFill>
                <a:srgbClr val="FF2600"/>
              </a:solidFill>
            </a:endParaRPr>
          </a:p>
          <a:p>
            <a:pPr lvl="0" algn="l">
              <a:lnSpc>
                <a:spcPct val="90000"/>
              </a:lnSpc>
              <a:tabLst>
                <a:tab pos="419100" algn="l"/>
                <a:tab pos="838200" algn="l"/>
                <a:tab pos="1257300" algn="l"/>
                <a:tab pos="1676400" algn="l"/>
                <a:tab pos="2095500" algn="l"/>
                <a:tab pos="2514600" algn="l"/>
                <a:tab pos="2933700" algn="l"/>
                <a:tab pos="3352800" algn="l"/>
                <a:tab pos="3784600" algn="l"/>
                <a:tab pos="4203700" algn="l"/>
                <a:tab pos="4622800" algn="l"/>
                <a:tab pos="5041900" algn="l"/>
              </a:tabLst>
              <a:defRPr sz="1800"/>
            </a:pPr>
            <a:r>
              <a:rPr sz="3000"/>
              <a:t>Every church and leader represent a combination of passions and personality that are as unique as the strands of DNA that make up the human body.</a:t>
            </a:r>
            <a:endParaRPr sz="3000"/>
          </a:p>
          <a:p>
            <a:pPr lvl="0" algn="l">
              <a:lnSpc>
                <a:spcPct val="90000"/>
              </a:lnSpc>
              <a:tabLst>
                <a:tab pos="419100" algn="l"/>
                <a:tab pos="838200" algn="l"/>
                <a:tab pos="1257300" algn="l"/>
                <a:tab pos="1676400" algn="l"/>
                <a:tab pos="2095500" algn="l"/>
                <a:tab pos="2514600" algn="l"/>
                <a:tab pos="2933700" algn="l"/>
                <a:tab pos="3352800" algn="l"/>
                <a:tab pos="3784600" algn="l"/>
                <a:tab pos="4203700" algn="l"/>
                <a:tab pos="4622800" algn="l"/>
                <a:tab pos="5041900" algn="l"/>
              </a:tabLst>
              <a:defRPr sz="1800"/>
            </a:pPr>
            <a:endParaRPr sz="2800"/>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solidFill>
                  <a:srgbClr val="FF2600"/>
                </a:solidFill>
              </a:rPr>
              <a:t>	</a:t>
            </a:r>
            <a:r>
              <a:rPr i="1" sz="2500">
                <a:solidFill>
                  <a:srgbClr val="C82506"/>
                </a:solidFill>
              </a:rPr>
              <a:t>“You can't manufacture passion or ‘motivate’ people to feel passionate.  You can only 	discover what ignites your passion and the passions of those around you. </a:t>
            </a:r>
            <a:endParaRPr i="1" sz="25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i="1" sz="25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i="1" sz="2500">
                <a:solidFill>
                  <a:srgbClr val="FF2600"/>
                </a:solidFill>
              </a:rPr>
              <a:t> 	those things that we can get passionate about.” - </a:t>
            </a:r>
            <a:r>
              <a:rPr sz="2500">
                <a:solidFill>
                  <a:srgbClr val="FF2600"/>
                </a:solidFill>
              </a:rPr>
              <a:t>Jim Collins</a:t>
            </a:r>
          </a:p>
        </p:txBody>
      </p:sp>
      <p:pic>
        <p:nvPicPr>
          <p:cNvPr id="67" name="droppedImage.pdf"/>
          <p:cNvPicPr/>
          <p:nvPr/>
        </p:nvPicPr>
        <p:blipFill>
          <a:blip r:embed="rId2">
            <a:extLst/>
          </a:blip>
          <a:stretch>
            <a:fillRect/>
          </a:stretch>
        </p:blipFill>
        <p:spPr>
          <a:xfrm>
            <a:off x="-355600" y="6350"/>
            <a:ext cx="14675438" cy="10668000"/>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title"/>
          </p:nvPr>
        </p:nvSpPr>
        <p:spPr>
          <a:xfrm>
            <a:off x="558800" y="1371600"/>
            <a:ext cx="11912600" cy="6896100"/>
          </a:xfrm>
          <a:prstGeom prst="rect">
            <a:avLst/>
          </a:prstGeom>
        </p:spPr>
        <p:txBody>
          <a:bodyPr anchor="b"/>
          <a:lstStyle/>
          <a:p>
            <a:pPr lvl="0" algn="l">
              <a:lnSpc>
                <a:spcPct val="90000"/>
              </a:lnSpc>
              <a:defRPr sz="1800"/>
            </a:pPr>
            <a:r>
              <a:rPr sz="3600"/>
              <a:t>The Church’s DNA</a:t>
            </a:r>
            <a:endParaRPr sz="3600"/>
          </a:p>
          <a:p>
            <a:pPr lvl="0" algn="l">
              <a:lnSpc>
                <a:spcPct val="90000"/>
              </a:lnSpc>
              <a:defRPr sz="1800"/>
            </a:pPr>
            <a:endParaRPr sz="3600"/>
          </a:p>
          <a:p>
            <a:pPr lvl="0" algn="l">
              <a:lnSpc>
                <a:spcPct val="90000"/>
              </a:lnSpc>
              <a:defRPr sz="1800"/>
            </a:pPr>
            <a:r>
              <a:rPr sz="3000"/>
              <a:t>To consider the </a:t>
            </a:r>
            <a:r>
              <a:rPr b="1" sz="3000"/>
              <a:t>past</a:t>
            </a:r>
            <a:r>
              <a:rPr sz="3000"/>
              <a:t> and </a:t>
            </a:r>
            <a:r>
              <a:rPr b="1" sz="3000"/>
              <a:t>present</a:t>
            </a:r>
            <a:r>
              <a:rPr sz="3000"/>
              <a:t> of your church, look at the church’s DNA:</a:t>
            </a:r>
            <a:endParaRPr sz="3000"/>
          </a:p>
          <a:p>
            <a:pPr lvl="0" algn="l">
              <a:lnSpc>
                <a:spcPct val="90000"/>
              </a:lnSpc>
              <a:defRPr sz="1800"/>
            </a:pPr>
            <a:r>
              <a:rPr sz="2500"/>
              <a:t>	</a:t>
            </a:r>
            <a:r>
              <a:rPr sz="2500">
                <a:solidFill>
                  <a:srgbClr val="FF2600"/>
                </a:solidFill>
              </a:rPr>
              <a:t>Let’s use this church as an example, these four blocks represent the areas the 			church has been and is most passionate about. These are the areas they look for 	and </a:t>
            </a:r>
            <a:endParaRPr sz="2500">
              <a:solidFill>
                <a:srgbClr val="FF2600"/>
              </a:solidFill>
            </a:endParaRPr>
          </a:p>
          <a:p>
            <a:pPr lvl="0" algn="l">
              <a:lnSpc>
                <a:spcPct val="90000"/>
              </a:lnSpc>
              <a:defRPr sz="1800"/>
            </a:pPr>
            <a:r>
              <a:rPr sz="2500">
                <a:solidFill>
                  <a:srgbClr val="FF2600"/>
                </a:solidFill>
              </a:rPr>
              <a:t>	fight for.</a:t>
            </a:r>
            <a:endParaRPr sz="2500">
              <a:solidFill>
                <a:srgbClr val="FF2600"/>
              </a:solidFill>
            </a:endParaRPr>
          </a:p>
          <a:p>
            <a:pPr lvl="0" algn="l">
              <a:lnSpc>
                <a:spcPct val="90000"/>
              </a:lnSpc>
              <a:defRPr sz="1800"/>
            </a:pPr>
            <a:endParaRPr sz="25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5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5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5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5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5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5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solidFill>
                  <a:srgbClr val="FF2600"/>
                </a:solidFill>
              </a:rPr>
              <a:t>		</a:t>
            </a:r>
            <a:endParaRPr sz="25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solidFill>
                  <a:srgbClr val="FF2600"/>
                </a:solidFill>
              </a:rPr>
              <a:t>Research indicates that the average pastor’s tenure is less than 3 years, thus the 		church’s interests often trump those of the pastor.</a:t>
            </a:r>
            <a:endParaRPr sz="25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500">
              <a:solidFill>
                <a:srgbClr val="FF2600"/>
              </a:solidFill>
            </a:endParaRPr>
          </a:p>
          <a:p>
            <a:pPr lvl="0" marR="457200"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solidFill>
                  <a:srgbClr val="FF2600"/>
                </a:solidFill>
              </a:rPr>
              <a:t>						Often your position of leadership does not compel your congregation 						to take on your interests.</a:t>
            </a:r>
            <a:endParaRPr sz="2500">
              <a:solidFill>
                <a:srgbClr val="FF2600"/>
              </a:solidFill>
            </a:endParaRPr>
          </a:p>
          <a:p>
            <a:pPr lvl="0" algn="l">
              <a:defRPr sz="1800"/>
            </a:pPr>
            <a:endParaRPr sz="1100">
              <a:solidFill>
                <a:srgbClr val="FF2600"/>
              </a:solidFill>
            </a:endParaRPr>
          </a:p>
        </p:txBody>
      </p:sp>
      <p:pic>
        <p:nvPicPr>
          <p:cNvPr id="70" name="droppedImage.pdf"/>
          <p:cNvPicPr/>
          <p:nvPr/>
        </p:nvPicPr>
        <p:blipFill>
          <a:blip r:embed="rId2">
            <a:extLst/>
          </a:blip>
          <a:stretch>
            <a:fillRect/>
          </a:stretch>
        </p:blipFill>
        <p:spPr>
          <a:xfrm>
            <a:off x="-355600" y="6350"/>
            <a:ext cx="14675438" cy="10668000"/>
          </a:xfrm>
          <a:prstGeom prst="rect">
            <a:avLst/>
          </a:prstGeom>
          <a:ln w="12700">
            <a:miter lim="400000"/>
          </a:ln>
        </p:spPr>
      </p:pic>
      <p:pic>
        <p:nvPicPr>
          <p:cNvPr id="71" name="F12 Vision Images.png"/>
          <p:cNvPicPr/>
          <p:nvPr/>
        </p:nvPicPr>
        <p:blipFill>
          <a:blip r:embed="rId3">
            <a:extLst/>
          </a:blip>
          <a:stretch>
            <a:fillRect/>
          </a:stretch>
        </p:blipFill>
        <p:spPr>
          <a:xfrm>
            <a:off x="4279900" y="3358038"/>
            <a:ext cx="4470400" cy="2923224"/>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647700" rtl="0" fontAlgn="auto" latinLnBrk="1"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6477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647700" rtl="0" fontAlgn="auto" latinLnBrk="1"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6477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