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x="16256000" cy="9144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1pPr>
    <a:lvl2pPr marL="0" marR="0" indent="2667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2pPr>
    <a:lvl3pPr marL="0" marR="0" indent="5334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3pPr>
    <a:lvl4pPr marL="0" marR="0" indent="8001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4pPr>
    <a:lvl5pPr marL="0" marR="0" indent="10668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5pPr>
    <a:lvl6pPr marL="0" marR="0" indent="13335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6pPr>
    <a:lvl7pPr marL="0" marR="0" indent="16129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7pPr>
    <a:lvl8pPr marL="0" marR="0" indent="18796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8pPr>
    <a:lvl9pPr marL="0" marR="0" indent="21463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Ref idx="min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p:nvPr>
            <p:ph type="sldImg"/>
          </p:nvPr>
        </p:nvSpPr>
        <p:spPr>
          <a:xfrm>
            <a:off x="1143000" y="685800"/>
            <a:ext cx="4572000" cy="3429000"/>
          </a:xfrm>
          <a:prstGeom prst="rect">
            <a:avLst/>
          </a:prstGeom>
        </p:spPr>
        <p:txBody>
          <a:bodyPr/>
          <a:lstStyle/>
          <a:p>
            <a:pPr/>
          </a:p>
        </p:txBody>
      </p:sp>
      <p:sp>
        <p:nvSpPr>
          <p:cNvPr id="135" name="Shape 13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46100" latinLnBrk="0">
      <a:defRPr sz="1600">
        <a:latin typeface="Lucida Grande"/>
        <a:ea typeface="Lucida Grande"/>
        <a:cs typeface="Lucida Grande"/>
        <a:sym typeface="Lucida Grande"/>
      </a:defRPr>
    </a:lvl1pPr>
    <a:lvl2pPr indent="228600" defTabSz="546100" latinLnBrk="0">
      <a:defRPr sz="1600">
        <a:latin typeface="Lucida Grande"/>
        <a:ea typeface="Lucida Grande"/>
        <a:cs typeface="Lucida Grande"/>
        <a:sym typeface="Lucida Grande"/>
      </a:defRPr>
    </a:lvl2pPr>
    <a:lvl3pPr indent="457200" defTabSz="546100" latinLnBrk="0">
      <a:defRPr sz="1600">
        <a:latin typeface="Lucida Grande"/>
        <a:ea typeface="Lucida Grande"/>
        <a:cs typeface="Lucida Grande"/>
        <a:sym typeface="Lucida Grande"/>
      </a:defRPr>
    </a:lvl3pPr>
    <a:lvl4pPr indent="685800" defTabSz="546100" latinLnBrk="0">
      <a:defRPr sz="1600">
        <a:latin typeface="Lucida Grande"/>
        <a:ea typeface="Lucida Grande"/>
        <a:cs typeface="Lucida Grande"/>
        <a:sym typeface="Lucida Grande"/>
      </a:defRPr>
    </a:lvl4pPr>
    <a:lvl5pPr indent="914400" defTabSz="546100" latinLnBrk="0">
      <a:defRPr sz="1600">
        <a:latin typeface="Lucida Grande"/>
        <a:ea typeface="Lucida Grande"/>
        <a:cs typeface="Lucida Grande"/>
        <a:sym typeface="Lucida Grande"/>
      </a:defRPr>
    </a:lvl5pPr>
    <a:lvl6pPr indent="1143000" defTabSz="546100" latinLnBrk="0">
      <a:defRPr sz="1600">
        <a:latin typeface="Lucida Grande"/>
        <a:ea typeface="Lucida Grande"/>
        <a:cs typeface="Lucida Grande"/>
        <a:sym typeface="Lucida Grande"/>
      </a:defRPr>
    </a:lvl6pPr>
    <a:lvl7pPr indent="1371600" defTabSz="546100" latinLnBrk="0">
      <a:defRPr sz="1600">
        <a:latin typeface="Lucida Grande"/>
        <a:ea typeface="Lucida Grande"/>
        <a:cs typeface="Lucida Grande"/>
        <a:sym typeface="Lucida Grande"/>
      </a:defRPr>
    </a:lvl7pPr>
    <a:lvl8pPr indent="1600200" defTabSz="546100" latinLnBrk="0">
      <a:defRPr sz="1600">
        <a:latin typeface="Lucida Grande"/>
        <a:ea typeface="Lucida Grande"/>
        <a:cs typeface="Lucida Grande"/>
        <a:sym typeface="Lucida Grande"/>
      </a:defRPr>
    </a:lvl8pPr>
    <a:lvl9pPr indent="1828800" defTabSz="546100" latinLnBrk="0">
      <a:defRPr sz="16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587500" y="1536700"/>
            <a:ext cx="13081000" cy="3098800"/>
          </a:xfrm>
          <a:prstGeom prst="rect">
            <a:avLst/>
          </a:prstGeom>
        </p:spPr>
        <p:txBody>
          <a:bodyPr anchor="b"/>
          <a:lstStyle/>
          <a:p>
            <a:pPr/>
            <a:r>
              <a:t>Title Text</a:t>
            </a:r>
          </a:p>
        </p:txBody>
      </p:sp>
      <p:sp>
        <p:nvSpPr>
          <p:cNvPr id="12" name="Shape 12"/>
          <p:cNvSpPr/>
          <p:nvPr>
            <p:ph type="body" sz="quarter" idx="1"/>
          </p:nvPr>
        </p:nvSpPr>
        <p:spPr>
          <a:xfrm>
            <a:off x="1587500" y="4711700"/>
            <a:ext cx="13081000" cy="1066800"/>
          </a:xfrm>
          <a:prstGeom prst="rect">
            <a:avLst/>
          </a:prstGeom>
        </p:spPr>
        <p:txBody>
          <a:bodyPr anchor="t"/>
          <a:lstStyle>
            <a:lvl1pPr marL="0" indent="0" algn="ctr">
              <a:spcBef>
                <a:spcPts val="0"/>
              </a:spcBef>
              <a:buSzTx/>
              <a:buNone/>
              <a:defRPr sz="3000"/>
            </a:lvl1pPr>
            <a:lvl2pPr marL="0" indent="0" algn="ctr">
              <a:spcBef>
                <a:spcPts val="0"/>
              </a:spcBef>
              <a:buSzTx/>
              <a:buNone/>
              <a:defRPr sz="3000"/>
            </a:lvl2pPr>
            <a:lvl3pPr marL="0" indent="0" algn="ctr">
              <a:spcBef>
                <a:spcPts val="0"/>
              </a:spcBef>
              <a:buSzTx/>
              <a:buNone/>
              <a:defRPr sz="3000"/>
            </a:lvl3pPr>
            <a:lvl4pPr marL="0" indent="0" algn="ctr">
              <a:spcBef>
                <a:spcPts val="0"/>
              </a:spcBef>
              <a:buSzTx/>
              <a:buNone/>
              <a:defRPr sz="3000"/>
            </a:lvl4pPr>
            <a:lvl5pPr marL="0" indent="0" algn="ctr">
              <a:spcBef>
                <a:spcPts val="0"/>
              </a:spcBef>
              <a:buSzTx/>
              <a:buNone/>
              <a:defRPr sz="30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87" name="Shape 87"/>
          <p:cNvSpPr/>
          <p:nvPr>
            <p:ph type="pic" sz="quarter" idx="13"/>
          </p:nvPr>
        </p:nvSpPr>
        <p:spPr>
          <a:xfrm>
            <a:off x="8547100" y="1600200"/>
            <a:ext cx="4298157" cy="5715634"/>
          </a:xfrm>
          <a:prstGeom prst="rect">
            <a:avLst/>
          </a:prstGeom>
        </p:spPr>
        <p:txBody>
          <a:bodyPr lIns="91439" tIns="45719" rIns="91439" bIns="45719" anchor="t"/>
          <a:lstStyle/>
          <a:p>
            <a:pPr/>
          </a:p>
        </p:txBody>
      </p:sp>
      <p:sp>
        <p:nvSpPr>
          <p:cNvPr id="88" name="Shape 88"/>
          <p:cNvSpPr/>
          <p:nvPr>
            <p:ph type="title"/>
          </p:nvPr>
        </p:nvSpPr>
        <p:spPr>
          <a:xfrm>
            <a:off x="800100" y="1320800"/>
            <a:ext cx="7340600" cy="3098800"/>
          </a:xfrm>
          <a:prstGeom prst="rect">
            <a:avLst/>
          </a:prstGeom>
        </p:spPr>
        <p:txBody>
          <a:bodyPr anchor="b"/>
          <a:lstStyle>
            <a:lvl1pPr>
              <a:defRPr sz="6200"/>
            </a:lvl1pPr>
          </a:lstStyle>
          <a:p>
            <a:pPr/>
            <a:r>
              <a:t>Title Text</a:t>
            </a:r>
          </a:p>
        </p:txBody>
      </p:sp>
      <p:sp>
        <p:nvSpPr>
          <p:cNvPr id="89" name="Shape 89"/>
          <p:cNvSpPr/>
          <p:nvPr>
            <p:ph type="body" sz="quarter" idx="1"/>
          </p:nvPr>
        </p:nvSpPr>
        <p:spPr>
          <a:xfrm>
            <a:off x="800100" y="4495800"/>
            <a:ext cx="7340600" cy="3098800"/>
          </a:xfrm>
          <a:prstGeom prst="rect">
            <a:avLst/>
          </a:prstGeom>
        </p:spPr>
        <p:txBody>
          <a:bodyPr anchor="t"/>
          <a:lstStyle>
            <a:lvl1pPr marL="0" indent="0" algn="ctr">
              <a:spcBef>
                <a:spcPts val="0"/>
              </a:spcBef>
              <a:buSzTx/>
              <a:buNone/>
              <a:defRPr sz="3000"/>
            </a:lvl1pPr>
            <a:lvl2pPr marL="0" indent="0" algn="ctr">
              <a:spcBef>
                <a:spcPts val="0"/>
              </a:spcBef>
              <a:buSzTx/>
              <a:buNone/>
              <a:defRPr sz="3000"/>
            </a:lvl2pPr>
            <a:lvl3pPr marL="0" indent="0" algn="ctr">
              <a:spcBef>
                <a:spcPts val="0"/>
              </a:spcBef>
              <a:buSzTx/>
              <a:buNone/>
              <a:defRPr sz="3000"/>
            </a:lvl3pPr>
            <a:lvl4pPr marL="0" indent="0" algn="ctr">
              <a:spcBef>
                <a:spcPts val="0"/>
              </a:spcBef>
              <a:buSzTx/>
              <a:buNone/>
              <a:defRPr sz="3000"/>
            </a:lvl4pPr>
            <a:lvl5pPr marL="0" indent="0" algn="ctr">
              <a:spcBef>
                <a:spcPts val="0"/>
              </a:spcBef>
              <a:buSzTx/>
              <a:buNone/>
              <a:defRPr sz="3000"/>
            </a:lvl5pPr>
          </a:lstStyle>
          <a:p>
            <a:pPr/>
            <a:r>
              <a:t>Body Level One</a:t>
            </a:r>
          </a:p>
          <a:p>
            <a:pPr lvl="1"/>
            <a:r>
              <a:t>Body Level Two</a:t>
            </a:r>
          </a:p>
          <a:p>
            <a:pPr lvl="2"/>
            <a:r>
              <a:t>Body Level Three</a:t>
            </a:r>
          </a:p>
          <a:p>
            <a:pPr lvl="3"/>
            <a:r>
              <a:t>Body Level Four</a:t>
            </a:r>
          </a:p>
          <a:p>
            <a:pPr lvl="4"/>
            <a:r>
              <a:t>Body Level Five</a:t>
            </a:r>
          </a:p>
        </p:txBody>
      </p:sp>
      <p:sp>
        <p:nvSpPr>
          <p:cNvPr id="90" name="Shape 9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Reflection">
    <p:spTree>
      <p:nvGrpSpPr>
        <p:cNvPr id="1" name=""/>
        <p:cNvGrpSpPr/>
        <p:nvPr/>
      </p:nvGrpSpPr>
      <p:grpSpPr>
        <a:xfrm>
          <a:off x="0" y="0"/>
          <a:ext cx="0" cy="0"/>
          <a:chOff x="0" y="0"/>
          <a:chExt cx="0" cy="0"/>
        </a:xfrm>
      </p:grpSpPr>
      <p:sp>
        <p:nvSpPr>
          <p:cNvPr id="97" name="Shape 97"/>
          <p:cNvSpPr/>
          <p:nvPr>
            <p:ph type="pic" sz="quarter" idx="13"/>
          </p:nvPr>
        </p:nvSpPr>
        <p:spPr>
          <a:xfrm>
            <a:off x="8547100" y="1600200"/>
            <a:ext cx="4298157" cy="5715634"/>
          </a:xfrm>
          <a:prstGeom prst="rect">
            <a:avLst/>
          </a:prstGeom>
          <a:ln w="25400"/>
          <a:effectLst>
            <a:reflection blurRad="0" stA="50000" stPos="0" endA="0" endPos="40000" dist="0" dir="5400000" fadeDir="5400000" sx="100000" sy="-100000" kx="0" ky="0" algn="bl" rotWithShape="0"/>
          </a:effectLst>
        </p:spPr>
        <p:txBody>
          <a:bodyPr lIns="91439" tIns="45719" rIns="91439" bIns="45719" anchor="t"/>
          <a:lstStyle/>
          <a:p>
            <a:pPr/>
          </a:p>
        </p:txBody>
      </p:sp>
      <p:sp>
        <p:nvSpPr>
          <p:cNvPr id="98" name="Shape 98"/>
          <p:cNvSpPr/>
          <p:nvPr>
            <p:ph type="title"/>
          </p:nvPr>
        </p:nvSpPr>
        <p:spPr>
          <a:xfrm>
            <a:off x="800100" y="1320800"/>
            <a:ext cx="7340600" cy="3098800"/>
          </a:xfrm>
          <a:prstGeom prst="rect">
            <a:avLst/>
          </a:prstGeom>
        </p:spPr>
        <p:txBody>
          <a:bodyPr anchor="b"/>
          <a:lstStyle>
            <a:lvl1pPr>
              <a:defRPr sz="6200"/>
            </a:lvl1pPr>
          </a:lstStyle>
          <a:p>
            <a:pPr/>
            <a:r>
              <a:t>Title Text</a:t>
            </a:r>
          </a:p>
        </p:txBody>
      </p:sp>
      <p:sp>
        <p:nvSpPr>
          <p:cNvPr id="99" name="Shape 99"/>
          <p:cNvSpPr/>
          <p:nvPr>
            <p:ph type="body" sz="quarter" idx="1"/>
          </p:nvPr>
        </p:nvSpPr>
        <p:spPr>
          <a:xfrm>
            <a:off x="800100" y="4495800"/>
            <a:ext cx="7340600" cy="3098800"/>
          </a:xfrm>
          <a:prstGeom prst="rect">
            <a:avLst/>
          </a:prstGeom>
        </p:spPr>
        <p:txBody>
          <a:bodyPr anchor="t"/>
          <a:lstStyle>
            <a:lvl1pPr marL="0" indent="0" algn="ctr">
              <a:spcBef>
                <a:spcPts val="0"/>
              </a:spcBef>
              <a:buSzTx/>
              <a:buNone/>
              <a:defRPr sz="3000"/>
            </a:lvl1pPr>
            <a:lvl2pPr marL="0" indent="0" algn="ctr">
              <a:spcBef>
                <a:spcPts val="0"/>
              </a:spcBef>
              <a:buSzTx/>
              <a:buNone/>
              <a:defRPr sz="3000"/>
            </a:lvl2pPr>
            <a:lvl3pPr marL="0" indent="0" algn="ctr">
              <a:spcBef>
                <a:spcPts val="0"/>
              </a:spcBef>
              <a:buSzTx/>
              <a:buNone/>
              <a:defRPr sz="3000"/>
            </a:lvl3pPr>
            <a:lvl4pPr marL="0" indent="0" algn="ctr">
              <a:spcBef>
                <a:spcPts val="0"/>
              </a:spcBef>
              <a:buSzTx/>
              <a:buNone/>
              <a:defRPr sz="3000"/>
            </a:lvl4pPr>
            <a:lvl5pPr marL="0" indent="0" algn="ctr">
              <a:spcBef>
                <a:spcPts val="0"/>
              </a:spcBef>
              <a:buSzTx/>
              <a:buNone/>
              <a:defRPr sz="3000"/>
            </a:lvl5pPr>
          </a:lstStyle>
          <a:p>
            <a:pPr/>
            <a:r>
              <a:t>Body Level One</a:t>
            </a:r>
          </a:p>
          <a:p>
            <a:pPr lvl="1"/>
            <a:r>
              <a:t>Body Level Two</a:t>
            </a:r>
          </a:p>
          <a:p>
            <a:pPr lvl="2"/>
            <a:r>
              <a:t>Body Level Three</a:t>
            </a:r>
          </a:p>
          <a:p>
            <a:pPr lvl="3"/>
            <a:r>
              <a:t>Body Level Four</a:t>
            </a:r>
          </a:p>
          <a:p>
            <a:pPr lvl="4"/>
            <a:r>
              <a:t>Body Level Five</a:t>
            </a:r>
          </a:p>
        </p:txBody>
      </p:sp>
      <p:sp>
        <p:nvSpPr>
          <p:cNvPr id="100" name="Shape 10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107" name="Shape 107"/>
          <p:cNvSpPr/>
          <p:nvPr>
            <p:ph type="pic" sz="quarter" idx="13"/>
          </p:nvPr>
        </p:nvSpPr>
        <p:spPr>
          <a:xfrm>
            <a:off x="8775700" y="2717800"/>
            <a:ext cx="3848100" cy="5130800"/>
          </a:xfrm>
          <a:prstGeom prst="rect">
            <a:avLst/>
          </a:prstGeom>
        </p:spPr>
        <p:txBody>
          <a:bodyPr lIns="91439" tIns="45719" rIns="91439" bIns="45719" anchor="t"/>
          <a:lstStyle/>
          <a:p>
            <a:pPr/>
          </a:p>
        </p:txBody>
      </p:sp>
      <p:sp>
        <p:nvSpPr>
          <p:cNvPr id="108" name="Shape 108"/>
          <p:cNvSpPr/>
          <p:nvPr>
            <p:ph type="title"/>
          </p:nvPr>
        </p:nvSpPr>
        <p:spPr>
          <a:prstGeom prst="rect">
            <a:avLst/>
          </a:prstGeom>
        </p:spPr>
        <p:txBody>
          <a:bodyPr/>
          <a:lstStyle/>
          <a:p>
            <a:pPr/>
            <a:r>
              <a:t>Title Text</a:t>
            </a:r>
          </a:p>
        </p:txBody>
      </p:sp>
      <p:sp>
        <p:nvSpPr>
          <p:cNvPr id="109" name="Shape 109"/>
          <p:cNvSpPr/>
          <p:nvPr>
            <p:ph type="body" sz="half" idx="1"/>
          </p:nvPr>
        </p:nvSpPr>
        <p:spPr>
          <a:xfrm>
            <a:off x="1587500" y="2590800"/>
            <a:ext cx="6299200" cy="5372100"/>
          </a:xfrm>
          <a:prstGeom prst="rect">
            <a:avLst/>
          </a:prstGeom>
        </p:spPr>
        <p:txBody>
          <a:bodyPr/>
          <a:lstStyle>
            <a:lvl1pPr marL="640422" indent="-386422">
              <a:spcBef>
                <a:spcPts val="3600"/>
              </a:spcBef>
              <a:defRPr sz="2800"/>
            </a:lvl1pPr>
            <a:lvl2pPr marL="983322" indent="-386422">
              <a:spcBef>
                <a:spcPts val="3600"/>
              </a:spcBef>
              <a:defRPr sz="2800"/>
            </a:lvl2pPr>
            <a:lvl3pPr marL="1326222" indent="-386422">
              <a:spcBef>
                <a:spcPts val="3600"/>
              </a:spcBef>
              <a:defRPr sz="2800"/>
            </a:lvl3pPr>
            <a:lvl4pPr marL="1681822" indent="-386422">
              <a:spcBef>
                <a:spcPts val="3600"/>
              </a:spcBef>
              <a:defRPr sz="2800"/>
            </a:lvl4pPr>
            <a:lvl5pPr marL="2024722" indent="-386422">
              <a:spcBef>
                <a:spcPts val="36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 Left">
    <p:spTree>
      <p:nvGrpSpPr>
        <p:cNvPr id="1" name=""/>
        <p:cNvGrpSpPr/>
        <p:nvPr/>
      </p:nvGrpSpPr>
      <p:grpSpPr>
        <a:xfrm>
          <a:off x="0" y="0"/>
          <a:ext cx="0" cy="0"/>
          <a:chOff x="0" y="0"/>
          <a:chExt cx="0" cy="0"/>
        </a:xfrm>
      </p:grpSpPr>
      <p:sp>
        <p:nvSpPr>
          <p:cNvPr id="117" name="Shape 117"/>
          <p:cNvSpPr/>
          <p:nvPr>
            <p:ph type="title"/>
          </p:nvPr>
        </p:nvSpPr>
        <p:spPr>
          <a:prstGeom prst="rect">
            <a:avLst/>
          </a:prstGeom>
        </p:spPr>
        <p:txBody>
          <a:bodyPr/>
          <a:lstStyle/>
          <a:p>
            <a:pPr/>
            <a:r>
              <a:t>Title Text</a:t>
            </a:r>
          </a:p>
        </p:txBody>
      </p:sp>
      <p:sp>
        <p:nvSpPr>
          <p:cNvPr id="118" name="Shape 118"/>
          <p:cNvSpPr/>
          <p:nvPr>
            <p:ph type="body" sz="half" idx="1"/>
          </p:nvPr>
        </p:nvSpPr>
        <p:spPr>
          <a:xfrm>
            <a:off x="1587500" y="2590800"/>
            <a:ext cx="6299200" cy="5372100"/>
          </a:xfrm>
          <a:prstGeom prst="rect">
            <a:avLst/>
          </a:prstGeom>
        </p:spPr>
        <p:txBody>
          <a:bodyPr/>
          <a:lstStyle>
            <a:lvl1pPr marL="640422" indent="-386422">
              <a:spcBef>
                <a:spcPts val="3600"/>
              </a:spcBef>
              <a:defRPr sz="2800"/>
            </a:lvl1pPr>
            <a:lvl2pPr marL="983322" indent="-386422">
              <a:spcBef>
                <a:spcPts val="3600"/>
              </a:spcBef>
              <a:defRPr sz="2800"/>
            </a:lvl2pPr>
            <a:lvl3pPr marL="1326222" indent="-386422">
              <a:spcBef>
                <a:spcPts val="3600"/>
              </a:spcBef>
              <a:defRPr sz="2800"/>
            </a:lvl3pPr>
            <a:lvl4pPr marL="1681822" indent="-386422">
              <a:spcBef>
                <a:spcPts val="3600"/>
              </a:spcBef>
              <a:defRPr sz="2800"/>
            </a:lvl4pPr>
            <a:lvl5pPr marL="2024722" indent="-386422">
              <a:spcBef>
                <a:spcPts val="36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119" name="Shape 11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 Right">
    <p:spTree>
      <p:nvGrpSpPr>
        <p:cNvPr id="1" name=""/>
        <p:cNvGrpSpPr/>
        <p:nvPr/>
      </p:nvGrpSpPr>
      <p:grpSpPr>
        <a:xfrm>
          <a:off x="0" y="0"/>
          <a:ext cx="0" cy="0"/>
          <a:chOff x="0" y="0"/>
          <a:chExt cx="0" cy="0"/>
        </a:xfrm>
      </p:grpSpPr>
      <p:sp>
        <p:nvSpPr>
          <p:cNvPr id="126" name="Shape 126"/>
          <p:cNvSpPr/>
          <p:nvPr>
            <p:ph type="title"/>
          </p:nvPr>
        </p:nvSpPr>
        <p:spPr>
          <a:prstGeom prst="rect">
            <a:avLst/>
          </a:prstGeom>
        </p:spPr>
        <p:txBody>
          <a:bodyPr/>
          <a:lstStyle/>
          <a:p>
            <a:pPr/>
            <a:r>
              <a:t>Title Text</a:t>
            </a:r>
          </a:p>
        </p:txBody>
      </p:sp>
      <p:sp>
        <p:nvSpPr>
          <p:cNvPr id="127" name="Shape 127"/>
          <p:cNvSpPr/>
          <p:nvPr>
            <p:ph type="body" sz="quarter" idx="1"/>
          </p:nvPr>
        </p:nvSpPr>
        <p:spPr>
          <a:xfrm>
            <a:off x="9715500" y="2590800"/>
            <a:ext cx="4953000" cy="5372100"/>
          </a:xfrm>
          <a:prstGeom prst="rect">
            <a:avLst/>
          </a:prstGeom>
        </p:spPr>
        <p:txBody>
          <a:bodyPr/>
          <a:lstStyle>
            <a:lvl1pPr marL="640422" indent="-386422">
              <a:spcBef>
                <a:spcPts val="3600"/>
              </a:spcBef>
              <a:defRPr sz="2800"/>
            </a:lvl1pPr>
            <a:lvl2pPr marL="983322" indent="-386422">
              <a:spcBef>
                <a:spcPts val="3600"/>
              </a:spcBef>
              <a:defRPr sz="2800"/>
            </a:lvl2pPr>
            <a:lvl3pPr marL="1326222" indent="-386422">
              <a:spcBef>
                <a:spcPts val="3600"/>
              </a:spcBef>
              <a:defRPr sz="2800"/>
            </a:lvl3pPr>
            <a:lvl4pPr marL="1681822" indent="-386422">
              <a:spcBef>
                <a:spcPts val="3600"/>
              </a:spcBef>
              <a:defRPr sz="2800"/>
            </a:lvl4pPr>
            <a:lvl5pPr marL="2024722" indent="-386422">
              <a:spcBef>
                <a:spcPts val="36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128" name="Shape 12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20" name="Shape 20"/>
          <p:cNvSpPr/>
          <p:nvPr>
            <p:ph type="title"/>
          </p:nvPr>
        </p:nvSpPr>
        <p:spPr>
          <a:prstGeom prst="rect">
            <a:avLst/>
          </a:prstGeom>
        </p:spPr>
        <p:txBody>
          <a:bodyPr/>
          <a:lstStyle/>
          <a:p>
            <a:pPr/>
            <a:r>
              <a:t>Title Text</a:t>
            </a:r>
          </a:p>
        </p:txBody>
      </p:sp>
      <p:sp>
        <p:nvSpPr>
          <p:cNvPr id="21" name="Shape 21"/>
          <p:cNvSpPr/>
          <p:nvPr>
            <p:ph type="body" idx="1"/>
          </p:nvPr>
        </p:nvSpPr>
        <p:spPr>
          <a:xfrm>
            <a:off x="1587500" y="2590800"/>
            <a:ext cx="13081000" cy="5372100"/>
          </a:xfrm>
          <a:prstGeom prst="rect">
            <a:avLst/>
          </a:prstGeom>
        </p:spPr>
        <p:txBody>
          <a:bodyPr/>
          <a:lstStyle>
            <a:lvl1pPr>
              <a:spcBef>
                <a:spcPts val="2200"/>
              </a:spcBef>
            </a:lvl1pPr>
            <a:lvl2pPr>
              <a:spcBef>
                <a:spcPts val="2200"/>
              </a:spcBef>
            </a:lvl2pPr>
            <a:lvl3pPr>
              <a:spcBef>
                <a:spcPts val="2200"/>
              </a:spcBef>
            </a:lvl3pPr>
            <a:lvl4pPr>
              <a:spcBef>
                <a:spcPts val="2200"/>
              </a:spcBef>
            </a:lvl4pPr>
            <a:lvl5pPr>
              <a:spcBef>
                <a:spcPts val="2200"/>
              </a:spcBef>
            </a:lvl5pPr>
          </a:lstStyle>
          <a:p>
            <a:pPr/>
            <a:r>
              <a:t>Body Level One</a:t>
            </a:r>
          </a:p>
          <a:p>
            <a:pPr lvl="1"/>
            <a:r>
              <a:t>Body Level Two</a:t>
            </a:r>
          </a:p>
          <a:p>
            <a:pPr lvl="2"/>
            <a:r>
              <a:t>Body Level Three</a:t>
            </a:r>
          </a:p>
          <a:p>
            <a:pPr lvl="3"/>
            <a:r>
              <a:t>Body Level Four</a:t>
            </a:r>
          </a:p>
          <a:p>
            <a:pPr lvl="4"/>
            <a:r>
              <a:t>Body Level Five</a:t>
            </a:r>
          </a:p>
        </p:txBody>
      </p:sp>
      <p:sp>
        <p:nvSpPr>
          <p:cNvPr id="22" name="Shape 2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 2 Column">
    <p:spTree>
      <p:nvGrpSpPr>
        <p:cNvPr id="1" name=""/>
        <p:cNvGrpSpPr/>
        <p:nvPr/>
      </p:nvGrpSpPr>
      <p:grpSpPr>
        <a:xfrm>
          <a:off x="0" y="0"/>
          <a:ext cx="0" cy="0"/>
          <a:chOff x="0" y="0"/>
          <a:chExt cx="0" cy="0"/>
        </a:xfrm>
      </p:grpSpPr>
      <p:sp>
        <p:nvSpPr>
          <p:cNvPr id="29" name="Shape 29"/>
          <p:cNvSpPr/>
          <p:nvPr>
            <p:ph type="title"/>
          </p:nvPr>
        </p:nvSpPr>
        <p:spPr>
          <a:prstGeom prst="rect">
            <a:avLst/>
          </a:prstGeom>
        </p:spPr>
        <p:txBody>
          <a:bodyPr/>
          <a:lstStyle/>
          <a:p>
            <a:pPr/>
            <a:r>
              <a:t>Title Text</a:t>
            </a:r>
          </a:p>
        </p:txBody>
      </p:sp>
      <p:sp>
        <p:nvSpPr>
          <p:cNvPr id="30" name="Shape 30"/>
          <p:cNvSpPr/>
          <p:nvPr>
            <p:ph type="body" idx="1"/>
          </p:nvPr>
        </p:nvSpPr>
        <p:spPr>
          <a:xfrm>
            <a:off x="1587500" y="2590800"/>
            <a:ext cx="13081000" cy="5372100"/>
          </a:xfrm>
          <a:prstGeom prst="rect">
            <a:avLst/>
          </a:prstGeom>
        </p:spPr>
        <p:txBody>
          <a:bodyPr numCol="2" spcCol="654050" anchor="t"/>
          <a:lstStyle>
            <a:lvl1pPr marL="640422" indent="-386422">
              <a:spcBef>
                <a:spcPts val="3600"/>
              </a:spcBef>
              <a:defRPr sz="2800"/>
            </a:lvl1pPr>
            <a:lvl2pPr marL="983322" indent="-386422">
              <a:spcBef>
                <a:spcPts val="3600"/>
              </a:spcBef>
              <a:defRPr sz="2800"/>
            </a:lvl2pPr>
            <a:lvl3pPr marL="1326222" indent="-386422">
              <a:spcBef>
                <a:spcPts val="3600"/>
              </a:spcBef>
              <a:defRPr sz="2800"/>
            </a:lvl3pPr>
            <a:lvl4pPr marL="1681822" indent="-386422">
              <a:spcBef>
                <a:spcPts val="3600"/>
              </a:spcBef>
              <a:defRPr sz="2800"/>
            </a:lvl4pPr>
            <a:lvl5pPr marL="2024722" indent="-386422">
              <a:spcBef>
                <a:spcPts val="36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38" name="Shape 38"/>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9" name="Shape 3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46" name="Shape 4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53" name="Shape 53"/>
          <p:cNvSpPr/>
          <p:nvPr>
            <p:ph type="title"/>
          </p:nvPr>
        </p:nvSpPr>
        <p:spPr>
          <a:prstGeom prst="rect">
            <a:avLst/>
          </a:prstGeom>
        </p:spPr>
        <p:txBody>
          <a:bodyPr/>
          <a:lstStyle/>
          <a:p>
            <a:pPr/>
            <a:r>
              <a:t>Title Text</a:t>
            </a:r>
          </a:p>
        </p:txBody>
      </p:sp>
      <p:sp>
        <p:nvSpPr>
          <p:cNvPr id="54" name="Shape 5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61" name="Shape 61"/>
          <p:cNvSpPr/>
          <p:nvPr>
            <p:ph type="title"/>
          </p:nvPr>
        </p:nvSpPr>
        <p:spPr>
          <a:xfrm>
            <a:off x="1587500" y="2781300"/>
            <a:ext cx="13081000" cy="3568700"/>
          </a:xfrm>
          <a:prstGeom prst="rect">
            <a:avLst/>
          </a:prstGeom>
        </p:spPr>
        <p:txBody>
          <a:bodyPr/>
          <a:lstStyle/>
          <a:p>
            <a:pPr/>
            <a:r>
              <a:t>Title Text</a:t>
            </a:r>
          </a:p>
        </p:txBody>
      </p:sp>
      <p:sp>
        <p:nvSpPr>
          <p:cNvPr id="62" name="Shape 6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69" name="Shape 69"/>
          <p:cNvSpPr/>
          <p:nvPr>
            <p:ph type="pic" sz="half" idx="13"/>
          </p:nvPr>
        </p:nvSpPr>
        <p:spPr>
          <a:xfrm>
            <a:off x="4394200" y="1701800"/>
            <a:ext cx="7467600" cy="4191000"/>
          </a:xfrm>
          <a:prstGeom prst="rect">
            <a:avLst/>
          </a:prstGeom>
        </p:spPr>
        <p:txBody>
          <a:bodyPr lIns="91439" tIns="45719" rIns="91439" bIns="45719" anchor="t"/>
          <a:lstStyle/>
          <a:p>
            <a:pPr/>
          </a:p>
        </p:txBody>
      </p:sp>
      <p:sp>
        <p:nvSpPr>
          <p:cNvPr id="70" name="Shape 70"/>
          <p:cNvSpPr/>
          <p:nvPr>
            <p:ph type="title"/>
          </p:nvPr>
        </p:nvSpPr>
        <p:spPr>
          <a:xfrm>
            <a:off x="1587500" y="6908800"/>
            <a:ext cx="13081000" cy="1600200"/>
          </a:xfrm>
          <a:prstGeom prst="rect">
            <a:avLst/>
          </a:prstGeom>
        </p:spPr>
        <p:txBody>
          <a:bodyPr/>
          <a:lstStyle/>
          <a:p>
            <a:pPr/>
            <a:r>
              <a:t>Title Text</a:t>
            </a:r>
          </a:p>
        </p:txBody>
      </p:sp>
      <p:sp>
        <p:nvSpPr>
          <p:cNvPr id="71" name="Shape 7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Reflection">
    <p:spTree>
      <p:nvGrpSpPr>
        <p:cNvPr id="1" name=""/>
        <p:cNvGrpSpPr/>
        <p:nvPr/>
      </p:nvGrpSpPr>
      <p:grpSpPr>
        <a:xfrm>
          <a:off x="0" y="0"/>
          <a:ext cx="0" cy="0"/>
          <a:chOff x="0" y="0"/>
          <a:chExt cx="0" cy="0"/>
        </a:xfrm>
      </p:grpSpPr>
      <p:sp>
        <p:nvSpPr>
          <p:cNvPr id="78" name="Shape 78"/>
          <p:cNvSpPr/>
          <p:nvPr>
            <p:ph type="pic" sz="half" idx="13"/>
          </p:nvPr>
        </p:nvSpPr>
        <p:spPr>
          <a:xfrm>
            <a:off x="4394200" y="1701800"/>
            <a:ext cx="7467600" cy="4191000"/>
          </a:xfrm>
          <a:prstGeom prst="rect">
            <a:avLst/>
          </a:prstGeom>
          <a:ln w="25400"/>
          <a:effectLst>
            <a:reflection blurRad="0" stA="50000" stPos="0" endA="0" endPos="40000" dist="0" dir="5400000" fadeDir="5400000" sx="100000" sy="-100000" kx="0" ky="0" algn="bl" rotWithShape="0"/>
          </a:effectLst>
        </p:spPr>
        <p:txBody>
          <a:bodyPr lIns="91439" tIns="45719" rIns="91439" bIns="45719" anchor="t"/>
          <a:lstStyle/>
          <a:p>
            <a:pPr/>
          </a:p>
        </p:txBody>
      </p:sp>
      <p:sp>
        <p:nvSpPr>
          <p:cNvPr id="79" name="Shape 79"/>
          <p:cNvSpPr/>
          <p:nvPr>
            <p:ph type="title"/>
          </p:nvPr>
        </p:nvSpPr>
        <p:spPr>
          <a:xfrm>
            <a:off x="1587500" y="6908800"/>
            <a:ext cx="13081000" cy="1600200"/>
          </a:xfrm>
          <a:prstGeom prst="rect">
            <a:avLst/>
          </a:prstGeom>
        </p:spPr>
        <p:txBody>
          <a:bodyPr/>
          <a:lstStyle/>
          <a:p>
            <a:pPr/>
            <a:r>
              <a:t>Title Text</a:t>
            </a:r>
          </a:p>
        </p:txBody>
      </p:sp>
      <p:sp>
        <p:nvSpPr>
          <p:cNvPr id="80" name="Shape 8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body" idx="1"/>
          </p:nvPr>
        </p:nvSpPr>
        <p:spPr>
          <a:xfrm>
            <a:off x="1587500" y="1193800"/>
            <a:ext cx="13081000" cy="67691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lstStyle/>
          <a:p>
            <a:pPr/>
            <a:r>
              <a:t>Body Level One</a:t>
            </a:r>
          </a:p>
          <a:p>
            <a:pPr lvl="1"/>
            <a:r>
              <a:t>Body Level Two</a:t>
            </a:r>
          </a:p>
          <a:p>
            <a:pPr lvl="2"/>
            <a:r>
              <a:t>Body Level Three</a:t>
            </a:r>
          </a:p>
          <a:p>
            <a:pPr lvl="3"/>
            <a:r>
              <a:t>Body Level Four</a:t>
            </a:r>
          </a:p>
          <a:p>
            <a:pPr lvl="4"/>
            <a:r>
              <a:t>Body Level Five</a:t>
            </a:r>
          </a:p>
        </p:txBody>
      </p:sp>
      <p:sp>
        <p:nvSpPr>
          <p:cNvPr id="3" name="Shape 3"/>
          <p:cNvSpPr/>
          <p:nvPr>
            <p:ph type="title"/>
          </p:nvPr>
        </p:nvSpPr>
        <p:spPr>
          <a:xfrm>
            <a:off x="1587500" y="241300"/>
            <a:ext cx="13081000" cy="22860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lstStyle/>
          <a:p>
            <a:pPr/>
            <a:r>
              <a:t>Title Text</a:t>
            </a:r>
          </a:p>
        </p:txBody>
      </p:sp>
      <p:sp>
        <p:nvSpPr>
          <p:cNvPr id="4" name="Shape 4"/>
          <p:cNvSpPr/>
          <p:nvPr>
            <p:ph type="sldNum" sz="quarter" idx="2"/>
          </p:nvPr>
        </p:nvSpPr>
        <p:spPr>
          <a:xfrm>
            <a:off x="7988300" y="8750300"/>
            <a:ext cx="266700" cy="279400"/>
          </a:xfrm>
          <a:prstGeom prst="rect">
            <a:avLst/>
          </a:prstGeom>
          <a:ln w="12700">
            <a:miter lim="400000"/>
          </a:ln>
        </p:spPr>
        <p:txBody>
          <a:bodyPr wrap="none" lIns="38100" tIns="38100" rIns="38100" bIns="38100">
            <a:spAutoFit/>
          </a:bodyPr>
          <a:lstStyle>
            <a:lvl1pPr>
              <a:defRPr sz="14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transition xmlns:p14="http://schemas.microsoft.com/office/powerpoint/2010/main" spd="med" advClick="1"/>
  <p:txStyles>
    <p:titleStyle>
      <a:lvl1pPr marL="0" marR="0" indent="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1pPr>
      <a:lvl2pPr marL="0" marR="0" indent="2286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2pPr>
      <a:lvl3pPr marL="0" marR="0" indent="4572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3pPr>
      <a:lvl4pPr marL="0" marR="0" indent="6858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4pPr>
      <a:lvl5pPr marL="0" marR="0" indent="9144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5pPr>
      <a:lvl6pPr marL="0" marR="0" indent="11430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6pPr>
      <a:lvl7pPr marL="0" marR="0" indent="13716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7pPr>
      <a:lvl8pPr marL="0" marR="0" indent="16002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8pPr>
      <a:lvl9pPr marL="0" marR="0" indent="18288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9pPr>
    </p:titleStyle>
    <p:bodyStyle>
      <a:lvl1pPr marL="698500" marR="0" indent="-444500" algn="l" defTabSz="546100" rtl="0" latinLnBrk="0">
        <a:lnSpc>
          <a:spcPct val="100000"/>
        </a:lnSpc>
        <a:spcBef>
          <a:spcPts val="44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1pPr>
      <a:lvl2pPr marL="1041400" marR="0" indent="-444500" algn="l" defTabSz="546100" rtl="0" latinLnBrk="0">
        <a:lnSpc>
          <a:spcPct val="100000"/>
        </a:lnSpc>
        <a:spcBef>
          <a:spcPts val="44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2pPr>
      <a:lvl3pPr marL="1384300" marR="0" indent="-444500" algn="l" defTabSz="546100" rtl="0" latinLnBrk="0">
        <a:lnSpc>
          <a:spcPct val="100000"/>
        </a:lnSpc>
        <a:spcBef>
          <a:spcPts val="44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3pPr>
      <a:lvl4pPr marL="1739900" marR="0" indent="-444500" algn="l" defTabSz="546100" rtl="0" latinLnBrk="0">
        <a:lnSpc>
          <a:spcPct val="100000"/>
        </a:lnSpc>
        <a:spcBef>
          <a:spcPts val="44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4pPr>
      <a:lvl5pPr marL="2082800" marR="0" indent="-444500" algn="l" defTabSz="546100" rtl="0" latinLnBrk="0">
        <a:lnSpc>
          <a:spcPct val="100000"/>
        </a:lnSpc>
        <a:spcBef>
          <a:spcPts val="44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5pPr>
      <a:lvl6pPr marL="2425700" marR="0" indent="-444500" algn="l" defTabSz="546100" rtl="0" latinLnBrk="0">
        <a:lnSpc>
          <a:spcPct val="100000"/>
        </a:lnSpc>
        <a:spcBef>
          <a:spcPts val="44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6pPr>
      <a:lvl7pPr marL="2768600" marR="0" indent="-444500" algn="l" defTabSz="546100" rtl="0" latinLnBrk="0">
        <a:lnSpc>
          <a:spcPct val="100000"/>
        </a:lnSpc>
        <a:spcBef>
          <a:spcPts val="44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7pPr>
      <a:lvl8pPr marL="3111500" marR="0" indent="-444500" algn="l" defTabSz="546100" rtl="0" latinLnBrk="0">
        <a:lnSpc>
          <a:spcPct val="100000"/>
        </a:lnSpc>
        <a:spcBef>
          <a:spcPts val="44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8pPr>
      <a:lvl9pPr marL="3454400" marR="0" indent="-444500" algn="l" defTabSz="546100" rtl="0" latinLnBrk="0">
        <a:lnSpc>
          <a:spcPct val="100000"/>
        </a:lnSpc>
        <a:spcBef>
          <a:spcPts val="44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9pPr>
    </p:bodyStyle>
    <p:otherStyle>
      <a:lvl1pPr marL="0" marR="0" indent="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1pPr>
      <a:lvl2pPr marL="0" marR="0" indent="2286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2pPr>
      <a:lvl3pPr marL="0" marR="0" indent="4572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3pPr>
      <a:lvl4pPr marL="0" marR="0" indent="6858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4pPr>
      <a:lvl5pPr marL="0" marR="0" indent="9144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5pPr>
      <a:lvl6pPr marL="0" marR="0" indent="11430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6pPr>
      <a:lvl7pPr marL="0" marR="0" indent="13716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7pPr>
      <a:lvl8pPr marL="0" marR="0" indent="16002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8pPr>
      <a:lvl9pPr marL="0" marR="0" indent="18288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37" name="title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38" name="Shape 138"/>
          <p:cNvSpPr/>
          <p:nvPr/>
        </p:nvSpPr>
        <p:spPr>
          <a:xfrm>
            <a:off x="6737418" y="8191500"/>
            <a:ext cx="7083264" cy="6985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r" defTabSz="647700">
              <a:defRPr sz="4200"/>
            </a:lvl1pPr>
          </a:lstStyle>
          <a:p>
            <a:pPr/>
            <a:r>
              <a:t>The Formula of Reaching People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67"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68" name="Shape 168"/>
          <p:cNvSpPr/>
          <p:nvPr/>
        </p:nvSpPr>
        <p:spPr>
          <a:xfrm>
            <a:off x="609600" y="124460"/>
            <a:ext cx="13276990" cy="511048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marR="457200" algn="l" defTabSz="647700">
              <a:lnSpc>
                <a:spcPct val="90000"/>
              </a:lnSpc>
              <a:defRPr sz="6500"/>
            </a:pPr>
            <a:r>
              <a:t>History Of Outreach</a:t>
            </a:r>
          </a:p>
          <a:p>
            <a:pPr marR="457200" algn="l" defTabSz="647700">
              <a:lnSpc>
                <a:spcPct val="90000"/>
              </a:lnSpc>
            </a:pPr>
          </a:p>
          <a:p>
            <a:pPr marR="457200" algn="l" defTabSz="647700">
              <a:lnSpc>
                <a:spcPct val="90000"/>
              </a:lnSpc>
              <a:defRPr b="1" sz="3500"/>
            </a:pPr>
            <a:r>
              <a:t>Bus Ministry - 1960s</a:t>
            </a:r>
          </a:p>
          <a:p>
            <a:pPr marR="457200" algn="l" defTabSz="647700">
              <a:lnSpc>
                <a:spcPct val="90000"/>
              </a:lnSpc>
              <a:defRPr sz="3500"/>
            </a:pPr>
            <a:r>
              <a:t>Disciplinary issues and reinforcing bad parental behavior make this a less effective strategy.</a:t>
            </a:r>
          </a:p>
          <a:p>
            <a:pPr marR="457200" algn="l" defTabSz="647700">
              <a:lnSpc>
                <a:spcPct val="90000"/>
              </a:lnSpc>
              <a:defRPr sz="3500"/>
            </a:pPr>
          </a:p>
          <a:p>
            <a:pPr marR="457200" algn="l" defTabSz="647700">
              <a:lnSpc>
                <a:spcPct val="90000"/>
              </a:lnSpc>
              <a:defRPr b="1" sz="3500"/>
            </a:pPr>
            <a:r>
              <a:t>TV Ministry - 1970s</a:t>
            </a:r>
          </a:p>
          <a:p>
            <a:pPr marR="457200" algn="l" defTabSz="647700">
              <a:lnSpc>
                <a:spcPct val="90000"/>
              </a:lnSpc>
              <a:defRPr sz="3500"/>
            </a:pPr>
            <a:r>
              <a:t>This effort often exhausts budget, does not allow for true relational discipleship and most churches cannot produce the quality to compare to the other 500 channels offered in most.</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0"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71" name="Shape 171"/>
          <p:cNvSpPr/>
          <p:nvPr/>
        </p:nvSpPr>
        <p:spPr>
          <a:xfrm>
            <a:off x="609600" y="323426"/>
            <a:ext cx="13267929" cy="488188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500"/>
            </a:pPr>
            <a:r>
              <a:t>Programs vs. Relationships</a:t>
            </a:r>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Many of the “older methods” of reaching people in churches were built around going to select groups without a preexisting relationship. Many of these methods, while still helpful in certain settings, are less effective than outreach methods that build on relationships. </a:t>
            </a:r>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In “Evangelism:  The Why and How,” church growth expert, Elmer Towns, reports that 86% of new converts  say they came to church for the first time because of an invitation from a friend or relative.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3"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74" name="Shape 174"/>
          <p:cNvSpPr/>
          <p:nvPr/>
        </p:nvSpPr>
        <p:spPr>
          <a:xfrm>
            <a:off x="609600" y="93556"/>
            <a:ext cx="13315290" cy="383032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100"/>
            </a:pPr>
            <a:r>
              <a:t>What causes people to invite to church?</a:t>
            </a:r>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sz="2200">
                <a:solidFill>
                  <a:srgbClr val="FF2600"/>
                </a:solidFill>
              </a:defRPr>
            </a:pPr>
            <a:endParaRPr i="0"/>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sz="2500">
                <a:solidFill>
                  <a:srgbClr val="FF2600"/>
                </a:solidFill>
              </a:defRPr>
            </a:pPr>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pPr>
            <a:r>
              <a:rPr b="0"/>
              <a:t>Excellence</a:t>
            </a:r>
            <a:endParaRPr b="0"/>
          </a:p>
          <a:p>
            <a:pPr lvl="1" marR="457200" indent="2286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sz="3500">
                <a:solidFill>
                  <a:srgbClr val="FF2600"/>
                </a:solidFill>
              </a:defRPr>
            </a:pPr>
            <a:endParaRPr i="0"/>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pPr>
            <a:r>
              <a:rPr b="0"/>
              <a:t>Relevance</a:t>
            </a:r>
            <a:endParaRPr b="0"/>
          </a:p>
          <a:p>
            <a:pPr lvl="1" marR="457200" indent="2286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sz="3500">
                <a:solidFill>
                  <a:srgbClr val="FF2600"/>
                </a:solidFill>
              </a:defRPr>
            </a:pPr>
            <a:endParaRPr i="0"/>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pPr>
            <a:r>
              <a:rPr b="0"/>
              <a:t>Consistency</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6"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77" name="Shape 177"/>
          <p:cNvSpPr/>
          <p:nvPr/>
        </p:nvSpPr>
        <p:spPr>
          <a:xfrm>
            <a:off x="609600" y="105833"/>
            <a:ext cx="13401080" cy="19812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500"/>
            </a:lvl1pPr>
          </a:lstStyle>
          <a:p>
            <a:pPr/>
            <a:r>
              <a:t>Two ways any Pastor can develop a successful outreach culture:</a:t>
            </a:r>
          </a:p>
        </p:txBody>
      </p:sp>
      <p:sp>
        <p:nvSpPr>
          <p:cNvPr id="178" name="Shape 178"/>
          <p:cNvSpPr/>
          <p:nvPr/>
        </p:nvSpPr>
        <p:spPr>
          <a:xfrm>
            <a:off x="1709664" y="2950633"/>
            <a:ext cx="4736890" cy="271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4000" u="sng"/>
            </a:pPr>
            <a:r>
              <a:t>Practical</a:t>
            </a: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Marketing </a:t>
            </a: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Increase Involvement</a:t>
            </a: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Events </a:t>
            </a: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Repeated Invites </a:t>
            </a:r>
          </a:p>
        </p:txBody>
      </p:sp>
      <p:sp>
        <p:nvSpPr>
          <p:cNvPr id="179" name="Shape 179"/>
          <p:cNvSpPr/>
          <p:nvPr/>
        </p:nvSpPr>
        <p:spPr>
          <a:xfrm>
            <a:off x="7088695" y="2967566"/>
            <a:ext cx="5821921" cy="3225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4000" u="sng"/>
            </a:pPr>
            <a:r>
              <a:t>Cultural</a:t>
            </a: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Clarify the ‘win’ as salvations</a:t>
            </a: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Tell Stories </a:t>
            </a: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Sermons </a:t>
            </a: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Celebrate salvations </a:t>
            </a:r>
          </a:p>
          <a:p>
            <a:pPr marR="457200" algn="l" defTabSz="647700">
              <a:defRPr sz="3500">
                <a:solidFill>
                  <a:srgbClr val="FF2600"/>
                </a:solidFill>
              </a:defRPr>
            </a:pPr>
            <a:r>
              <a:rPr>
                <a:solidFill>
                  <a:srgbClr val="000000"/>
                </a:solidFill>
              </a:rPr>
              <a:t>Repetition</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81"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82" name="Shape 182"/>
          <p:cNvSpPr/>
          <p:nvPr/>
        </p:nvSpPr>
        <p:spPr>
          <a:xfrm>
            <a:off x="606933" y="105621"/>
            <a:ext cx="13308013" cy="359029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a:lnSpc>
                <a:spcPct val="90000"/>
              </a:lnSpc>
              <a:defRPr sz="6500"/>
            </a:pPr>
            <a:r>
              <a:t>Partnership - Pastor’s Role</a:t>
            </a:r>
          </a:p>
          <a:p>
            <a:pPr algn="l">
              <a:lnSpc>
                <a:spcPct val="90000"/>
              </a:lnSpc>
              <a:defRPr sz="2400"/>
            </a:pPr>
          </a:p>
          <a:p>
            <a:pPr algn="l">
              <a:lnSpc>
                <a:spcPct val="90000"/>
              </a:lnSpc>
              <a:defRPr sz="3500"/>
            </a:pPr>
            <a:r>
              <a:t>The success of growing churches hinges on a partnership between the Pastor and the congregation. </a:t>
            </a:r>
          </a:p>
          <a:p>
            <a:pPr algn="l">
              <a:lnSpc>
                <a:spcPct val="90000"/>
              </a:lnSpc>
              <a:defRPr sz="3500"/>
            </a:pPr>
          </a:p>
          <a:p>
            <a:pPr algn="l">
              <a:lnSpc>
                <a:spcPct val="90000"/>
              </a:lnSpc>
              <a:defRPr sz="3500"/>
            </a:pPr>
            <a:r>
              <a:t>The Pastor has the message that the people need to hear, but the congregation has the relationships with the people who need to hear it.</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84"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85" name="Shape 185"/>
          <p:cNvSpPr/>
          <p:nvPr/>
        </p:nvSpPr>
        <p:spPr>
          <a:xfrm>
            <a:off x="609600" y="94929"/>
            <a:ext cx="13251922" cy="5419308"/>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marR="457200" algn="l" defTabSz="647700">
              <a:lnSpc>
                <a:spcPct val="90000"/>
              </a:lnSpc>
              <a:defRPr sz="6500"/>
            </a:pPr>
            <a:r>
              <a:t>Partnership – People’s Role</a:t>
            </a:r>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pPr>
          </a:p>
          <a:p>
            <a:pPr lvl="1" marR="457200" indent="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Believers are responsible for leveraging their relational influence for the sake of the kingdom of God.</a:t>
            </a:r>
          </a:p>
          <a:p>
            <a:pPr marR="457200" algn="l" defTabSz="647700">
              <a:lnSpc>
                <a:spcPct val="90000"/>
              </a:lnSpc>
              <a:defRPr i="1" sz="3500"/>
            </a:pPr>
          </a:p>
          <a:p>
            <a:pPr marR="457200" algn="l" defTabSz="647700">
              <a:lnSpc>
                <a:spcPct val="90000"/>
              </a:lnSpc>
              <a:defRPr i="1" sz="3500"/>
            </a:pPr>
            <a:r>
              <a:t>“Even a casual reading of the New Testament will show that the Gospel spread primarily through relationships. As soon as Andrew heard about Christ he went and told his brother, Simon Peter. Philip immediately contacted a friend Nathaniel. Matthew, a tax collector, held an evangelistic dinner party for other tax collectors. The woman at the well told everyone in her village about Christ. The list goes on and on.”</a:t>
            </a:r>
            <a:r>
              <a:rPr i="0"/>
              <a:t>  - Pastor Rick Warren</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87"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88" name="Shape 188"/>
          <p:cNvSpPr/>
          <p:nvPr/>
        </p:nvSpPr>
        <p:spPr>
          <a:xfrm>
            <a:off x="609600" y="109854"/>
            <a:ext cx="13358447" cy="404749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500"/>
            </a:pPr>
            <a:r>
              <a:t>The 82% Truth</a:t>
            </a:r>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pPr>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Every Christian has relationships with at least 5 unchurched people. 82% of these people would come if invited.</a:t>
            </a:r>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p>
          <a:p>
            <a:pPr marR="457200" algn="l" defTabSz="647700">
              <a:lnSpc>
                <a:spcPct val="90000"/>
              </a:lnSpc>
              <a:defRPr sz="3500"/>
            </a:pPr>
            <a:r>
              <a:t>This means that a church of 100 people potentially has </a:t>
            </a:r>
            <a:r>
              <a:t>410</a:t>
            </a:r>
            <a:r>
              <a:t> people who would attend a service if invited (100 people x 5 unchurched friends x 82% who would attend if invited).</a:t>
            </a:r>
          </a:p>
        </p:txBody>
      </p:sp>
      <p:sp>
        <p:nvSpPr>
          <p:cNvPr id="189" name="Shape 189"/>
          <p:cNvSpPr/>
          <p:nvPr/>
        </p:nvSpPr>
        <p:spPr>
          <a:xfrm>
            <a:off x="1340989" y="5325639"/>
            <a:ext cx="1270001" cy="1270001"/>
          </a:xfrm>
          <a:prstGeom prst="ellipse">
            <a:avLst/>
          </a:prstGeom>
          <a:solidFill>
            <a:srgbClr val="000000"/>
          </a:solidFill>
          <a:ln w="25400">
            <a:solidFill>
              <a:srgbClr val="000000"/>
            </a:solidFill>
            <a:miter lim="400000"/>
          </a:ln>
        </p:spPr>
        <p:txBody>
          <a:bodyPr lIns="38100" tIns="38100" rIns="38100" bIns="38100" anchor="ctr"/>
          <a:lstStyle/>
          <a:p>
            <a:pPr defTabSz="647700">
              <a:defRPr sz="4000">
                <a:solidFill>
                  <a:srgbClr val="FFFFFF"/>
                </a:solidFill>
                <a:effectLst>
                  <a:outerShdw sx="100000" sy="100000" kx="0" ky="0" algn="b" rotWithShape="0" blurRad="38100" dist="12700" dir="5400000">
                    <a:srgbClr val="000000">
                      <a:alpha val="50000"/>
                    </a:srgbClr>
                  </a:outerShdw>
                </a:effectLst>
              </a:defRPr>
            </a:pPr>
          </a:p>
        </p:txBody>
      </p:sp>
      <p:sp>
        <p:nvSpPr>
          <p:cNvPr id="190" name="Shape 190"/>
          <p:cNvSpPr/>
          <p:nvPr/>
        </p:nvSpPr>
        <p:spPr>
          <a:xfrm>
            <a:off x="5294922" y="4373139"/>
            <a:ext cx="3175001" cy="3175001"/>
          </a:xfrm>
          <a:prstGeom prst="ellipse">
            <a:avLst/>
          </a:prstGeom>
          <a:solidFill>
            <a:srgbClr val="000000"/>
          </a:solidFill>
          <a:ln w="25400">
            <a:solidFill>
              <a:srgbClr val="000000"/>
            </a:solidFill>
            <a:miter lim="400000"/>
          </a:ln>
        </p:spPr>
        <p:txBody>
          <a:bodyPr lIns="38100" tIns="38100" rIns="38100" bIns="38100" anchor="ctr"/>
          <a:lstStyle/>
          <a:p>
            <a:pPr defTabSz="647700">
              <a:defRPr sz="4000">
                <a:solidFill>
                  <a:srgbClr val="FFFFFF"/>
                </a:solidFill>
                <a:effectLst>
                  <a:outerShdw sx="100000" sy="100000" kx="0" ky="0" algn="b" rotWithShape="0" blurRad="38100" dist="12700" dir="5400000">
                    <a:srgbClr val="000000">
                      <a:alpha val="50000"/>
                    </a:srgbClr>
                  </a:outerShdw>
                </a:effectLst>
              </a:defRPr>
            </a:pPr>
          </a:p>
        </p:txBody>
      </p:sp>
      <p:sp>
        <p:nvSpPr>
          <p:cNvPr id="191" name="Shape 191"/>
          <p:cNvSpPr/>
          <p:nvPr/>
        </p:nvSpPr>
        <p:spPr>
          <a:xfrm>
            <a:off x="11331656" y="5011099"/>
            <a:ext cx="1905001" cy="1905001"/>
          </a:xfrm>
          <a:prstGeom prst="ellipse">
            <a:avLst/>
          </a:prstGeom>
          <a:solidFill>
            <a:srgbClr val="000000"/>
          </a:solidFill>
          <a:ln w="25400">
            <a:solidFill>
              <a:srgbClr val="000000"/>
            </a:solidFill>
            <a:miter lim="400000"/>
          </a:ln>
        </p:spPr>
        <p:txBody>
          <a:bodyPr lIns="38100" tIns="38100" rIns="38100" bIns="38100" anchor="ctr"/>
          <a:lstStyle/>
          <a:p>
            <a:pPr defTabSz="647700">
              <a:defRPr sz="4000">
                <a:solidFill>
                  <a:srgbClr val="FFFFFF"/>
                </a:solidFill>
                <a:effectLst>
                  <a:outerShdw sx="100000" sy="100000" kx="0" ky="0" algn="b" rotWithShape="0" blurRad="38100" dist="12700" dir="5400000">
                    <a:srgbClr val="000000">
                      <a:alpha val="50000"/>
                    </a:srgbClr>
                  </a:outerShdw>
                </a:effectLst>
              </a:defRPr>
            </a:pPr>
          </a:p>
        </p:txBody>
      </p:sp>
      <p:sp>
        <p:nvSpPr>
          <p:cNvPr id="192" name="Shape 192"/>
          <p:cNvSpPr/>
          <p:nvPr/>
        </p:nvSpPr>
        <p:spPr>
          <a:xfrm flipH="1">
            <a:off x="2916217" y="5962700"/>
            <a:ext cx="2128940" cy="11413"/>
          </a:xfrm>
          <a:prstGeom prst="line">
            <a:avLst/>
          </a:prstGeom>
          <a:ln w="38100">
            <a:solidFill>
              <a:srgbClr val="000000"/>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193" name="Shape 193"/>
          <p:cNvSpPr/>
          <p:nvPr/>
        </p:nvSpPr>
        <p:spPr>
          <a:xfrm flipH="1">
            <a:off x="8836370" y="5962700"/>
            <a:ext cx="2128940" cy="11413"/>
          </a:xfrm>
          <a:prstGeom prst="line">
            <a:avLst/>
          </a:prstGeom>
          <a:ln w="38100">
            <a:solidFill>
              <a:srgbClr val="000000"/>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194" name="Shape 194"/>
          <p:cNvSpPr/>
          <p:nvPr/>
        </p:nvSpPr>
        <p:spPr>
          <a:xfrm>
            <a:off x="2860756" y="4817639"/>
            <a:ext cx="2184401" cy="22860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defTabSz="647700">
              <a:defRPr sz="2500"/>
            </a:lvl1pPr>
          </a:lstStyle>
          <a:p>
            <a:pPr/>
            <a:r>
              <a:t>A church of 100 has a potential for at least 500 total unchurched relationships</a:t>
            </a:r>
          </a:p>
        </p:txBody>
      </p:sp>
      <p:sp>
        <p:nvSpPr>
          <p:cNvPr id="195" name="Shape 195"/>
          <p:cNvSpPr/>
          <p:nvPr/>
        </p:nvSpPr>
        <p:spPr>
          <a:xfrm>
            <a:off x="1556889" y="5614349"/>
            <a:ext cx="889001" cy="698501"/>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defTabSz="647700">
              <a:defRPr sz="4200">
                <a:solidFill>
                  <a:srgbClr val="FFFFFF"/>
                </a:solidFill>
              </a:defRPr>
            </a:lvl1pPr>
          </a:lstStyle>
          <a:p>
            <a:pPr/>
            <a:r>
              <a:t>100</a:t>
            </a:r>
          </a:p>
        </p:txBody>
      </p:sp>
      <p:sp>
        <p:nvSpPr>
          <p:cNvPr id="196" name="Shape 196"/>
          <p:cNvSpPr/>
          <p:nvPr/>
        </p:nvSpPr>
        <p:spPr>
          <a:xfrm>
            <a:off x="6496212" y="5614349"/>
            <a:ext cx="889001" cy="698501"/>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defTabSz="647700">
              <a:defRPr sz="4200">
                <a:solidFill>
                  <a:srgbClr val="FFFFFF"/>
                </a:solidFill>
              </a:defRPr>
            </a:lvl1pPr>
          </a:lstStyle>
          <a:p>
            <a:pPr/>
            <a:r>
              <a:t>500</a:t>
            </a:r>
          </a:p>
        </p:txBody>
      </p:sp>
      <p:sp>
        <p:nvSpPr>
          <p:cNvPr id="197" name="Shape 197"/>
          <p:cNvSpPr/>
          <p:nvPr/>
        </p:nvSpPr>
        <p:spPr>
          <a:xfrm>
            <a:off x="8836269" y="5185939"/>
            <a:ext cx="2184401" cy="15494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defTabSz="647700">
              <a:defRPr sz="2500"/>
            </a:lvl1pPr>
          </a:lstStyle>
          <a:p>
            <a:pPr/>
            <a:r>
              <a:t>82% of those would come church if invited.</a:t>
            </a:r>
          </a:p>
        </p:txBody>
      </p:sp>
      <p:sp>
        <p:nvSpPr>
          <p:cNvPr id="198" name="Shape 198"/>
          <p:cNvSpPr/>
          <p:nvPr/>
        </p:nvSpPr>
        <p:spPr>
          <a:xfrm>
            <a:off x="11839656" y="5611389"/>
            <a:ext cx="889001" cy="698501"/>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defTabSz="647700">
              <a:defRPr sz="4200">
                <a:solidFill>
                  <a:srgbClr val="FFFFFF"/>
                </a:solidFill>
              </a:defRPr>
            </a:lvl1pPr>
          </a:lstStyle>
          <a:p>
            <a:pPr/>
            <a:r>
              <a:t>410</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00"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201" name="Shape 201"/>
          <p:cNvSpPr/>
          <p:nvPr/>
        </p:nvSpPr>
        <p:spPr>
          <a:xfrm>
            <a:off x="609600" y="109008"/>
            <a:ext cx="13287971" cy="447675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lvl="1" marR="457200" indent="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500"/>
            </a:pPr>
            <a:r>
              <a:t>By applying the 82% Truth you will seize the ‘every Sunday’ opportunities like baptism, baby dedication and more to invite the friends and family of those participating. Making every Sunday an opportunity for life change and growth! </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03" name="title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05"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206" name="Shape 206"/>
          <p:cNvSpPr/>
          <p:nvPr/>
        </p:nvSpPr>
        <p:spPr>
          <a:xfrm>
            <a:off x="584200" y="101491"/>
            <a:ext cx="13310659" cy="6667718"/>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500"/>
            </a:pPr>
            <a:r>
              <a:t>Applying The 82% Truth</a:t>
            </a:r>
          </a:p>
          <a:p>
            <a:pPr lvl="1" marR="457200" indent="2286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500">
                <a:solidFill>
                  <a:srgbClr val="9D9F9E"/>
                </a:solidFill>
              </a:defRPr>
            </a:pPr>
            <a:r>
              <a:t>Whiteboard</a:t>
            </a: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1800"/>
            </a:pP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sz="3500">
                <a:solidFill>
                  <a:srgbClr val="FF2600"/>
                </a:solidFill>
              </a:defRPr>
            </a:pPr>
            <a:r>
              <a:t>	</a:t>
            </a:r>
            <a:r>
              <a:rPr i="0">
                <a:solidFill>
                  <a:srgbClr val="000000"/>
                </a:solidFill>
              </a:rPr>
              <a:t>Help people see their 5 unchurched relationships</a:t>
            </a:r>
            <a:endParaRPr i="0">
              <a:solidFill>
                <a:srgbClr val="000000"/>
              </a:solidFill>
            </a:endParaRP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pPr>
            <a:endParaRPr b="0"/>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pPr>
            <a:r>
              <a:rPr b="0"/>
              <a:t>	Capitalize on invite opportunities</a:t>
            </a:r>
            <a:endParaRPr b="0"/>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pPr>
            <a:endParaRPr b="0"/>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pPr>
            <a:r>
              <a:rPr b="0"/>
              <a:t>	Create invite opportunities</a:t>
            </a:r>
            <a:endParaRPr b="0"/>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pPr>
            <a:endParaRPr b="0"/>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pPr>
            <a:r>
              <a:rPr b="0"/>
              <a:t>	Control the details</a:t>
            </a:r>
            <a:endParaRPr b="0"/>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pPr>
            <a:endParaRPr b="0"/>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pPr>
            <a:r>
              <a:rPr b="0"/>
              <a:t>	Reinforce through technology</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40"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41" name="Shape 141"/>
          <p:cNvSpPr/>
          <p:nvPr/>
        </p:nvSpPr>
        <p:spPr>
          <a:xfrm>
            <a:off x="609600" y="96845"/>
            <a:ext cx="13175985" cy="6367977"/>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defTabSz="647700">
              <a:lnSpc>
                <a:spcPct val="90000"/>
              </a:lnSpc>
              <a:defRPr sz="6500"/>
            </a:pPr>
            <a:r>
              <a:t>The Formula of Reaching People:</a:t>
            </a:r>
          </a:p>
          <a:p>
            <a:pPr lvl="6" indent="279400" algn="l" defTabSz="647700">
              <a:lnSpc>
                <a:spcPct val="90000"/>
              </a:lnSpc>
              <a:defRPr sz="5500">
                <a:solidFill>
                  <a:srgbClr val="A7A9AB"/>
                </a:solidFill>
              </a:defRPr>
            </a:pPr>
            <a:r>
              <a:t>The 82% Truth</a:t>
            </a: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pP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The single greatest need for your church to grow is to reach people. Many churches spend time, energy, and money on efforts that simply don’t accomplish this purpose.</a:t>
            </a: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p>
          <a:p>
            <a:pPr algn="l" defTabSz="584200">
              <a:defRPr sz="3500">
                <a:latin typeface="Helvetica"/>
                <a:ea typeface="Helvetica"/>
                <a:cs typeface="Helvetica"/>
                <a:sym typeface="Helvetica"/>
              </a:defRPr>
            </a:pPr>
            <a:r>
              <a:rPr i="1"/>
              <a:t>“82% of the unchurched are likely to attend church if invited.”</a:t>
            </a:r>
            <a:r>
              <a:t> - </a:t>
            </a:r>
            <a:r>
              <a:rPr u="sng"/>
              <a:t>The Unchurched Next Door</a:t>
            </a:r>
            <a:r>
              <a:t> by Dr. Thom Rainer</a:t>
            </a:r>
          </a:p>
          <a:p>
            <a:pPr algn="l" defTabSz="584200">
              <a:defRPr sz="3500">
                <a:solidFill>
                  <a:srgbClr val="FF2600"/>
                </a:solidFill>
                <a:latin typeface="Helvetica"/>
                <a:ea typeface="Helvetica"/>
                <a:cs typeface="Helvetica"/>
                <a:sym typeface="Helvetica"/>
              </a:defRPr>
            </a:pP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sz="3500"/>
            </a:pPr>
            <a:r>
              <a:t>This truth partnered with our practical strategies </a:t>
            </a:r>
            <a:r>
              <a:rPr i="0"/>
              <a:t>will clarify where your church’s time, energy, and efforts will be most fruitful in reaching people.</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08"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209" name="Shape 209"/>
          <p:cNvSpPr/>
          <p:nvPr/>
        </p:nvSpPr>
        <p:spPr>
          <a:xfrm>
            <a:off x="406400" y="4226321"/>
            <a:ext cx="14224000" cy="10414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marL="876300" marR="457200" indent="-292100" algn="l">
              <a:buSzPct val="125000"/>
              <a:buChar char="•"/>
            </a:pPr>
          </a:p>
        </p:txBody>
      </p:sp>
      <p:sp>
        <p:nvSpPr>
          <p:cNvPr id="210" name="Shape 210"/>
          <p:cNvSpPr/>
          <p:nvPr/>
        </p:nvSpPr>
        <p:spPr>
          <a:xfrm>
            <a:off x="609600" y="116308"/>
            <a:ext cx="13294651" cy="6185118"/>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500"/>
            </a:pPr>
            <a:r>
              <a:t>Applying The 82% Truth</a:t>
            </a:r>
          </a:p>
          <a:p>
            <a:pPr lvl="1" marR="457200" indent="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500">
                <a:solidFill>
                  <a:srgbClr val="9D9F9E"/>
                </a:solidFill>
              </a:defRPr>
            </a:pPr>
            <a:r>
              <a:t>Whiteboard</a:t>
            </a: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1800"/>
            </a:pP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1800"/>
            </a:pP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1800"/>
            </a:pP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sz="3500">
                <a:solidFill>
                  <a:srgbClr val="FF2600"/>
                </a:solidFill>
              </a:defRPr>
            </a:pPr>
            <a:r>
              <a:rPr i="0">
                <a:solidFill>
                  <a:srgbClr val="000000"/>
                </a:solidFill>
              </a:rPr>
              <a:t>Dear ____________,</a:t>
            </a:r>
            <a:endParaRPr i="0">
              <a:solidFill>
                <a:srgbClr val="000000"/>
              </a:solidFill>
            </a:endParaRP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sz="3500">
                <a:solidFill>
                  <a:srgbClr val="FF2600"/>
                </a:solidFill>
              </a:defRPr>
            </a:pPr>
            <a:endParaRPr i="0">
              <a:solidFill>
                <a:srgbClr val="000000"/>
              </a:solidFill>
            </a:endParaRPr>
          </a:p>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i="1" sz="3500">
                <a:solidFill>
                  <a:srgbClr val="FF2600"/>
                </a:solidFill>
              </a:defRPr>
            </a:pPr>
            <a:r>
              <a:rPr i="0">
                <a:solidFill>
                  <a:srgbClr val="000000"/>
                </a:solidFill>
              </a:rPr>
              <a:t>Your friend ________________ would like to invite you to join them for Easter at Twin Rivers Worship Center.  Join us as Pastor Bryan Cutshall unpacks the exciting message of who </a:t>
            </a:r>
            <a:r>
              <a:rPr>
                <a:solidFill>
                  <a:srgbClr val="000000"/>
                </a:solidFill>
              </a:rPr>
              <a:t>Jesus Is</a:t>
            </a:r>
            <a:r>
              <a:rPr i="0">
                <a:solidFill>
                  <a:srgbClr val="000000"/>
                </a:solidFill>
              </a:rPr>
              <a:t> and how He wants to fill in the many blanks of our lives.  You’ll want to be a part of this powerful weekend!</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12"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pic>
        <p:nvPicPr>
          <p:cNvPr id="213" name="droppedImage.png"/>
          <p:cNvPicPr>
            <a:picLocks noChangeAspect="1"/>
          </p:cNvPicPr>
          <p:nvPr/>
        </p:nvPicPr>
        <p:blipFill>
          <a:blip r:embed="rId3">
            <a:extLst/>
          </a:blip>
          <a:stretch>
            <a:fillRect/>
          </a:stretch>
        </p:blipFill>
        <p:spPr>
          <a:xfrm>
            <a:off x="8848259" y="4276725"/>
            <a:ext cx="5066708" cy="3915184"/>
          </a:xfrm>
          <a:prstGeom prst="rect">
            <a:avLst/>
          </a:prstGeom>
          <a:ln w="12700">
            <a:miter lim="400000"/>
          </a:ln>
        </p:spPr>
      </p:pic>
      <p:pic>
        <p:nvPicPr>
          <p:cNvPr id="214" name="droppedImage.png"/>
          <p:cNvPicPr>
            <a:picLocks noChangeAspect="1"/>
          </p:cNvPicPr>
          <p:nvPr/>
        </p:nvPicPr>
        <p:blipFill>
          <a:blip r:embed="rId4">
            <a:extLst/>
          </a:blip>
          <a:stretch>
            <a:fillRect/>
          </a:stretch>
        </p:blipFill>
        <p:spPr>
          <a:xfrm>
            <a:off x="3972443" y="4276725"/>
            <a:ext cx="5066708" cy="3915184"/>
          </a:xfrm>
          <a:prstGeom prst="rect">
            <a:avLst/>
          </a:prstGeom>
          <a:ln w="12700">
            <a:miter lim="400000"/>
          </a:ln>
        </p:spPr>
      </p:pic>
      <p:sp>
        <p:nvSpPr>
          <p:cNvPr id="215" name="Shape 215"/>
          <p:cNvSpPr/>
          <p:nvPr/>
        </p:nvSpPr>
        <p:spPr>
          <a:xfrm>
            <a:off x="609600" y="93133"/>
            <a:ext cx="13256154" cy="43053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marR="45720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500"/>
            </a:pPr>
            <a:r>
              <a:t>Applying The 82% Truth</a:t>
            </a:r>
          </a:p>
          <a:p>
            <a:pPr lvl="1" marR="457200" indent="0" algn="l" defTabSz="647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500">
                <a:solidFill>
                  <a:srgbClr val="9D9F9E"/>
                </a:solidFill>
              </a:defRPr>
            </a:pPr>
            <a:r>
              <a:t>Whiteboard</a:t>
            </a:r>
          </a:p>
          <a:p>
            <a:pPr lvl="3" algn="l" defTabSz="647700">
              <a:defRPr sz="3000"/>
            </a:pPr>
          </a:p>
          <a:p>
            <a:pPr lvl="3" algn="l" defTabSz="647700">
              <a:defRPr sz="3500"/>
            </a:pPr>
            <a:r>
              <a:t>Begin collecting invite information (names &amp; addresses of unchurched friends) 4-5 weeks before your event.</a:t>
            </a:r>
          </a:p>
          <a:p>
            <a:pPr algn="l" defTabSz="647700">
              <a:defRPr sz="3500"/>
            </a:pPr>
          </a:p>
          <a:p>
            <a:pPr lvl="3" algn="l" defTabSz="647700">
              <a:defRPr sz="3500"/>
            </a:pPr>
            <a:r>
              <a:t>Invites should go into the mail 17 days before your event.</a:t>
            </a:r>
          </a:p>
        </p:txBody>
      </p:sp>
      <p:sp>
        <p:nvSpPr>
          <p:cNvPr id="216" name="Shape 216"/>
          <p:cNvSpPr/>
          <p:nvPr/>
        </p:nvSpPr>
        <p:spPr>
          <a:xfrm>
            <a:off x="11954933" y="5287433"/>
            <a:ext cx="304801" cy="330201"/>
          </a:xfrm>
          <a:prstGeom prst="rect">
            <a:avLst/>
          </a:prstGeom>
          <a:solidFill>
            <a:srgbClr val="FF2600"/>
          </a:solidFill>
          <a:ln w="25400">
            <a:solidFill>
              <a:srgbClr val="000000"/>
            </a:solidFill>
            <a:miter lim="400000"/>
          </a:ln>
        </p:spPr>
        <p:txBody>
          <a:bodyPr lIns="38100" tIns="38100" rIns="38100" bIns="38100" anchor="ctr"/>
          <a:lstStyle/>
          <a:p>
            <a:pPr defTabSz="647700">
              <a:defRPr sz="4000">
                <a:solidFill>
                  <a:srgbClr val="FFFFFF"/>
                </a:solidFill>
                <a:effectLst>
                  <a:outerShdw sx="100000" sy="100000" kx="0" ky="0" algn="b" rotWithShape="0" blurRad="38100" dist="12700" dir="5400000">
                    <a:srgbClr val="000000">
                      <a:alpha val="50000"/>
                    </a:srgbClr>
                  </a:outerShdw>
                </a:effectLst>
              </a:defRPr>
            </a:pPr>
          </a:p>
        </p:txBody>
      </p:sp>
      <p:sp>
        <p:nvSpPr>
          <p:cNvPr id="217" name="Shape 217"/>
          <p:cNvSpPr/>
          <p:nvPr/>
        </p:nvSpPr>
        <p:spPr>
          <a:xfrm>
            <a:off x="4301066" y="7158566"/>
            <a:ext cx="304801" cy="304801"/>
          </a:xfrm>
          <a:prstGeom prst="rect">
            <a:avLst/>
          </a:prstGeom>
          <a:solidFill>
            <a:srgbClr val="D6D6D6"/>
          </a:solidFill>
          <a:ln w="25400">
            <a:solidFill>
              <a:srgbClr val="000000"/>
            </a:solidFill>
            <a:miter lim="400000"/>
          </a:ln>
        </p:spPr>
        <p:txBody>
          <a:bodyPr lIns="38100" tIns="38100" rIns="38100" bIns="38100" anchor="ctr"/>
          <a:lstStyle/>
          <a:p>
            <a:pPr defTabSz="647700">
              <a:defRPr sz="4000">
                <a:solidFill>
                  <a:srgbClr val="FFFFFF"/>
                </a:solidFill>
                <a:effectLst>
                  <a:outerShdw sx="100000" sy="100000" kx="0" ky="0" algn="b" rotWithShape="0" blurRad="38100" dist="12700" dir="5400000">
                    <a:srgbClr val="000000">
                      <a:alpha val="50000"/>
                    </a:srgbClr>
                  </a:outerShdw>
                </a:effectLst>
              </a:defRPr>
            </a:pPr>
          </a:p>
        </p:txBody>
      </p:sp>
      <p:sp>
        <p:nvSpPr>
          <p:cNvPr id="218" name="Shape 218"/>
          <p:cNvSpPr/>
          <p:nvPr/>
        </p:nvSpPr>
        <p:spPr>
          <a:xfrm>
            <a:off x="4301066" y="6659033"/>
            <a:ext cx="304801" cy="304801"/>
          </a:xfrm>
          <a:prstGeom prst="rect">
            <a:avLst/>
          </a:prstGeom>
          <a:solidFill>
            <a:srgbClr val="D6D6D6"/>
          </a:solidFill>
          <a:ln w="25400">
            <a:solidFill>
              <a:srgbClr val="000000"/>
            </a:solidFill>
            <a:miter lim="400000"/>
          </a:ln>
        </p:spPr>
        <p:txBody>
          <a:bodyPr lIns="38100" tIns="38100" rIns="38100" bIns="38100" anchor="ctr"/>
          <a:lstStyle/>
          <a:p>
            <a:pPr defTabSz="647700">
              <a:defRPr sz="4000">
                <a:solidFill>
                  <a:srgbClr val="FFFFFF"/>
                </a:solidFill>
                <a:effectLst>
                  <a:outerShdw sx="100000" sy="100000" kx="0" ky="0" algn="b" rotWithShape="0" blurRad="38100" dist="12700" dir="5400000">
                    <a:srgbClr val="000000">
                      <a:alpha val="50000"/>
                    </a:srgbClr>
                  </a:outerShdw>
                </a:effectLst>
              </a:defRPr>
            </a:pPr>
          </a:p>
        </p:txBody>
      </p:sp>
      <p:sp>
        <p:nvSpPr>
          <p:cNvPr id="219" name="Shape 219"/>
          <p:cNvSpPr/>
          <p:nvPr/>
        </p:nvSpPr>
        <p:spPr>
          <a:xfrm>
            <a:off x="706966" y="3725333"/>
            <a:ext cx="635001" cy="635001"/>
          </a:xfrm>
          <a:prstGeom prst="rect">
            <a:avLst/>
          </a:prstGeom>
          <a:solidFill>
            <a:srgbClr val="FF2600"/>
          </a:solidFill>
          <a:ln w="25400">
            <a:solidFill>
              <a:srgbClr val="000000"/>
            </a:solidFill>
            <a:miter lim="400000"/>
          </a:ln>
        </p:spPr>
        <p:txBody>
          <a:bodyPr lIns="38100" tIns="38100" rIns="38100" bIns="38100" anchor="ctr"/>
          <a:lstStyle/>
          <a:p>
            <a:pPr defTabSz="647700">
              <a:defRPr sz="4000">
                <a:solidFill>
                  <a:srgbClr val="FFFFFF"/>
                </a:solidFill>
                <a:effectLst>
                  <a:outerShdw sx="100000" sy="100000" kx="0" ky="0" algn="b" rotWithShape="0" blurRad="38100" dist="12700" dir="5400000">
                    <a:srgbClr val="000000">
                      <a:alpha val="50000"/>
                    </a:srgbClr>
                  </a:outerShdw>
                </a:effectLst>
              </a:defRPr>
            </a:pPr>
          </a:p>
        </p:txBody>
      </p:sp>
      <p:sp>
        <p:nvSpPr>
          <p:cNvPr id="220" name="Shape 220"/>
          <p:cNvSpPr/>
          <p:nvPr/>
        </p:nvSpPr>
        <p:spPr>
          <a:xfrm>
            <a:off x="706966" y="2514600"/>
            <a:ext cx="635001" cy="635000"/>
          </a:xfrm>
          <a:prstGeom prst="rect">
            <a:avLst/>
          </a:prstGeom>
          <a:solidFill>
            <a:srgbClr val="D6D6D6"/>
          </a:solidFill>
          <a:ln w="25400">
            <a:solidFill>
              <a:srgbClr val="000000"/>
            </a:solidFill>
            <a:miter lim="400000"/>
          </a:ln>
        </p:spPr>
        <p:txBody>
          <a:bodyPr lIns="38100" tIns="38100" rIns="38100" bIns="38100" anchor="ctr"/>
          <a:lstStyle/>
          <a:p>
            <a:pPr defTabSz="647700">
              <a:defRPr sz="4000">
                <a:solidFill>
                  <a:srgbClr val="FFFFFF"/>
                </a:solidFill>
                <a:effectLst>
                  <a:outerShdw sx="100000" sy="100000" kx="0" ky="0" algn="b" rotWithShape="0" blurRad="38100" dist="12700" dir="5400000">
                    <a:srgbClr val="000000">
                      <a:alpha val="50000"/>
                    </a:srgbClr>
                  </a:outerShdw>
                </a:effectLst>
              </a:defRPr>
            </a:pP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22" name="title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24"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225" name="Shape 225"/>
          <p:cNvSpPr/>
          <p:nvPr/>
        </p:nvSpPr>
        <p:spPr>
          <a:xfrm>
            <a:off x="609600" y="-34094"/>
            <a:ext cx="13242727" cy="7662788"/>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a:defRPr sz="4000"/>
            </a:pPr>
            <a:r>
              <a:t>The Formula of Reaching People:</a:t>
            </a:r>
          </a:p>
          <a:p>
            <a:pPr lvl="1" algn="l">
              <a:lnSpc>
                <a:spcPct val="90000"/>
              </a:lnSpc>
              <a:defRPr sz="3000"/>
            </a:pPr>
            <a:r>
              <a:rPr>
                <a:solidFill>
                  <a:srgbClr val="9D9F9E"/>
                </a:solidFill>
              </a:rPr>
              <a:t>Lab</a:t>
            </a:r>
            <a:endParaRPr>
              <a:solidFill>
                <a:srgbClr val="9D9F9E"/>
              </a:solidFill>
            </a:endParaRPr>
          </a:p>
          <a:p>
            <a:pPr algn="l">
              <a:lnSpc>
                <a:spcPct val="90000"/>
              </a:lnSpc>
              <a:defRPr sz="2500"/>
            </a:pPr>
            <a:endParaRPr>
              <a:solidFill>
                <a:srgbClr val="9D9F9E"/>
              </a:solidFill>
            </a:endParaRPr>
          </a:p>
          <a:p>
            <a:pPr algn="l">
              <a:defRPr b="1" sz="2500"/>
            </a:pPr>
            <a:r>
              <a:t>Checklist: </a:t>
            </a:r>
          </a:p>
          <a:p>
            <a:pPr algn="l">
              <a:buSzPct val="125000"/>
              <a:buFont typeface="Lucida Grande"/>
              <a:buChar char="✓"/>
              <a:defRPr sz="2500"/>
            </a:pPr>
            <a:r>
              <a:rPr b="1"/>
              <a:t>Schedule</a:t>
            </a:r>
            <a:r>
              <a:t> a 30 day period in which every meeting and worship service includes prayer for the lost </a:t>
            </a:r>
          </a:p>
          <a:p>
            <a:pPr algn="l">
              <a:defRPr sz="2500"/>
            </a:pPr>
            <a:r>
              <a:t>    in your community.</a:t>
            </a:r>
          </a:p>
          <a:p>
            <a:pPr algn="l">
              <a:buSzPct val="125000"/>
              <a:buFont typeface="Lucida Grande"/>
              <a:buChar char="✓"/>
              <a:defRPr sz="2500"/>
            </a:pPr>
            <a:r>
              <a:rPr b="1"/>
              <a:t>Read</a:t>
            </a:r>
            <a:r>
              <a:t> Purpose Driven Church by Rick Warren</a:t>
            </a:r>
          </a:p>
          <a:p>
            <a:pPr algn="l">
              <a:buSzPct val="125000"/>
              <a:buFont typeface="Lucida Grande"/>
              <a:buChar char="✓"/>
              <a:defRPr sz="2500"/>
            </a:pPr>
            <a:r>
              <a:rPr b="1"/>
              <a:t>Meet </a:t>
            </a:r>
            <a:r>
              <a:t>monthly with your team to brainstorm how you can employee the 82% truth in your current    </a:t>
            </a:r>
          </a:p>
          <a:p>
            <a:pPr algn="l">
              <a:defRPr sz="2500"/>
            </a:pPr>
            <a:r>
              <a:t>    programming.</a:t>
            </a:r>
          </a:p>
          <a:p>
            <a:pPr algn="l">
              <a:defRPr sz="2500"/>
            </a:pPr>
          </a:p>
          <a:p>
            <a:pPr algn="l">
              <a:defRPr b="1" sz="2500"/>
            </a:pPr>
            <a:r>
              <a:t>Discussion Questions: </a:t>
            </a:r>
          </a:p>
          <a:p>
            <a:pPr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pPr>
            <a:r>
              <a:rPr b="1"/>
              <a:t>?</a:t>
            </a:r>
            <a:r>
              <a:t> What activities, events or programs are currently thought of as ‘outreach’ but have little effect on   </a:t>
            </a:r>
          </a:p>
          <a:p>
            <a:pPr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pPr>
            <a:r>
              <a:t>  growing your church?</a:t>
            </a:r>
          </a:p>
          <a:p>
            <a:pPr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pPr>
            <a:r>
              <a:rPr b="1"/>
              <a:t>?</a:t>
            </a:r>
            <a:r>
              <a:t> What stories, sermons, or ideas can you share to increase the ‘outreach temperature’ of your </a:t>
            </a:r>
          </a:p>
          <a:p>
            <a:pPr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500"/>
            </a:pPr>
            <a:r>
              <a:t>  church? How can you do it regularly/systematically? </a:t>
            </a:r>
          </a:p>
          <a:p>
            <a:pPr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2500"/>
            </a:pPr>
            <a:r>
              <a:t>? </a:t>
            </a:r>
            <a:r>
              <a:rPr b="0"/>
              <a:t>What steps need to be taken to better organize your contacts for future outreach mailings/</a:t>
            </a:r>
            <a:endParaRPr b="0"/>
          </a:p>
          <a:p>
            <a:pPr algn="l">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2500"/>
            </a:pPr>
            <a:r>
              <a:rPr b="0"/>
              <a:t>  promotions?</a:t>
            </a:r>
          </a:p>
          <a:p>
            <a:pPr algn="l">
              <a:defRPr sz="2500"/>
            </a:pPr>
          </a:p>
          <a:p>
            <a:pPr algn="l">
              <a:defRPr sz="2500"/>
            </a:pPr>
            <a:r>
              <a:rPr b="1"/>
              <a:t>Tool:</a:t>
            </a:r>
            <a:r>
              <a:t> Outreach Planning Packet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43"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44" name="Shape 144"/>
          <p:cNvSpPr/>
          <p:nvPr/>
        </p:nvSpPr>
        <p:spPr>
          <a:xfrm>
            <a:off x="609600" y="95884"/>
            <a:ext cx="13285590" cy="391033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a:lnSpc>
                <a:spcPct val="90000"/>
              </a:lnSpc>
              <a:defRPr sz="6500"/>
            </a:pPr>
            <a:r>
              <a:t>Your Church Should Grow</a:t>
            </a: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pP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pP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1. God wants your church to grow.</a:t>
            </a:r>
          </a:p>
          <a:p>
            <a:pPr marL="508000" marR="457200" algn="l" defTabSz="647700">
              <a:lnSpc>
                <a:spcPct val="90000"/>
              </a:lnSpc>
              <a:defRPr sz="3500">
                <a:solidFill>
                  <a:srgbClr val="FF2600"/>
                </a:solidFill>
              </a:defRPr>
            </a:pPr>
          </a:p>
          <a:p>
            <a:pPr lvl="1" indent="0"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2. Everyone’s growth potential is different.</a:t>
            </a:r>
          </a:p>
          <a:p>
            <a:pPr marL="508000" marR="457200" algn="l" defTabSz="647700">
              <a:lnSpc>
                <a:spcPct val="90000"/>
              </a:lnSpc>
              <a:defRPr sz="3500">
                <a:solidFill>
                  <a:srgbClr val="FF2600"/>
                </a:solidFill>
              </a:defRPr>
            </a:pPr>
            <a:endParaRPr u="sng"/>
          </a:p>
          <a:p>
            <a:pPr lvl="1" indent="0"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3. We can all get better.</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46"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47" name="Shape 147"/>
          <p:cNvSpPr/>
          <p:nvPr/>
        </p:nvSpPr>
        <p:spPr>
          <a:xfrm>
            <a:off x="609600" y="96210"/>
            <a:ext cx="13260058" cy="3156146"/>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a:lnSpc>
                <a:spcPct val="90000"/>
              </a:lnSpc>
              <a:defRPr sz="6500"/>
            </a:pPr>
            <a:r>
              <a:t>The Need For Reaching People</a:t>
            </a: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pP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pP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rPr i="1"/>
              <a:t>“Approximately 83% of adults in the US are staying home on the weekends - that’s more than 250,000,000 people in the US who do not attend church.”</a:t>
            </a:r>
            <a:r>
              <a:t>  </a:t>
            </a: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 Bill Hornsby, Former President of ARC</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49"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50" name="Shape 150"/>
          <p:cNvSpPr/>
          <p:nvPr/>
        </p:nvSpPr>
        <p:spPr>
          <a:xfrm>
            <a:off x="609600" y="97046"/>
            <a:ext cx="13265349" cy="2676108"/>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a:lnSpc>
                <a:spcPct val="90000"/>
              </a:lnSpc>
              <a:defRPr sz="6500"/>
            </a:pPr>
            <a:r>
              <a:t>The Early Church</a:t>
            </a: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pP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rPr i="1"/>
              <a:t>“But you will receive power when the Holy Spirit comes upon you. And you will be my witnesses, telling people about me everywhere - in Jerusalem, throughout Judea, in Samaria, and to the ends of the earth.” </a:t>
            </a:r>
            <a:r>
              <a:t>- Acts 1:8</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2"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53" name="Shape 153"/>
          <p:cNvSpPr/>
          <p:nvPr/>
        </p:nvSpPr>
        <p:spPr>
          <a:xfrm>
            <a:off x="609600" y="558279"/>
            <a:ext cx="13256816" cy="5110676"/>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a:lnSpc>
                <a:spcPct val="90000"/>
              </a:lnSpc>
              <a:defRPr sz="6500"/>
            </a:pPr>
            <a:r>
              <a:t>The Early Church</a:t>
            </a:r>
          </a:p>
          <a:p>
            <a:pPr algn="l">
              <a:lnSpc>
                <a:spcPct val="90000"/>
              </a:lnSpc>
            </a:pPr>
          </a:p>
          <a:p>
            <a:pPr algn="l">
              <a:lnSpc>
                <a:spcPct val="90000"/>
              </a:lnSpc>
              <a:defRPr sz="3500"/>
            </a:pPr>
            <a:r>
              <a:rPr i="1"/>
              <a:t>“But you will </a:t>
            </a:r>
            <a:r>
              <a:rPr i="1" u="sng"/>
              <a:t>receive power</a:t>
            </a:r>
            <a:r>
              <a:rPr i="1"/>
              <a:t> when the Holy Spirit comes upon you.  And you will </a:t>
            </a:r>
            <a:r>
              <a:rPr i="1" u="sng"/>
              <a:t>be my witnesses</a:t>
            </a:r>
            <a:r>
              <a:rPr i="1"/>
              <a:t>, telling people about me everywhere - in Jerusalem, throughout Judea, in Samaria, and to the ends of the earth.” - </a:t>
            </a:r>
            <a:r>
              <a:t>Acts 1:8</a:t>
            </a:r>
            <a:endParaRPr i="1"/>
          </a:p>
          <a:p>
            <a:pPr algn="l">
              <a:lnSpc>
                <a:spcPct val="90000"/>
              </a:lnSpc>
              <a:defRPr sz="3500"/>
            </a:pPr>
            <a:endParaRPr i="1"/>
          </a:p>
          <a:p>
            <a:pPr algn="l">
              <a:lnSpc>
                <a:spcPct val="90000"/>
              </a:lnSpc>
              <a:defRPr sz="3500"/>
            </a:pPr>
            <a:endParaRPr i="1"/>
          </a:p>
          <a:p>
            <a:pPr algn="l">
              <a:lnSpc>
                <a:spcPct val="90000"/>
              </a:lnSpc>
              <a:defRPr sz="3500"/>
            </a:pPr>
            <a:r>
              <a:t>Power was given for a purpose</a:t>
            </a: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God provides power to accomplish his vision of reaching people.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5"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56" name="Shape 156"/>
          <p:cNvSpPr/>
          <p:nvPr/>
        </p:nvSpPr>
        <p:spPr>
          <a:xfrm>
            <a:off x="609600" y="141719"/>
            <a:ext cx="13280232" cy="7328096"/>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a:lnSpc>
                <a:spcPct val="90000"/>
              </a:lnSpc>
              <a:defRPr sz="6500"/>
            </a:pPr>
            <a:r>
              <a:t>The Early Church</a:t>
            </a: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000"/>
            </a:pPr>
          </a:p>
          <a:p>
            <a:pPr algn="l">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rPr i="1"/>
              <a:t>“But you will receive power when the Holy Spirit comes upon you. And you will be my witnesses, telling people about me everywhere - in </a:t>
            </a:r>
            <a:r>
              <a:rPr i="1" u="sng"/>
              <a:t>Jerusalem</a:t>
            </a:r>
            <a:r>
              <a:rPr i="1"/>
              <a:t>, throughout </a:t>
            </a:r>
            <a:r>
              <a:rPr i="1" u="sng"/>
              <a:t>Judea</a:t>
            </a:r>
            <a:r>
              <a:rPr i="1"/>
              <a:t>, in </a:t>
            </a:r>
            <a:r>
              <a:rPr i="1" u="sng"/>
              <a:t>Samaria</a:t>
            </a:r>
            <a:r>
              <a:rPr i="1"/>
              <a:t>, and to the </a:t>
            </a:r>
            <a:r>
              <a:rPr i="1" u="sng"/>
              <a:t>ends of the earth</a:t>
            </a:r>
            <a:r>
              <a:rPr i="1"/>
              <a:t>.”    - </a:t>
            </a:r>
            <a:r>
              <a:t>Acts 1:8</a:t>
            </a:r>
            <a:endParaRPr i="1"/>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pPr>
            <a:endParaRPr i="1"/>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pPr>
            <a:endParaRPr i="1"/>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pPr>
            <a:r>
              <a:t>Reaching people requires an intentional targeted goal.</a:t>
            </a:r>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	</a:t>
            </a:r>
          </a:p>
          <a:p>
            <a:pPr marR="457200" algn="l" defTabSz="647700">
              <a:lnSpc>
                <a:spcPct val="9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3500"/>
            </a:pPr>
            <a:r>
              <a:t>		1. We must be intentional (everything we do should be effective 					and fruitful)</a:t>
            </a:r>
          </a:p>
          <a:p>
            <a:pPr marR="457200" algn="l" defTabSz="647700">
              <a:lnSpc>
                <a:spcPct val="90000"/>
              </a:lnSpc>
              <a:defRPr sz="3500"/>
            </a:pPr>
          </a:p>
          <a:p>
            <a:pPr marR="457200" algn="l" defTabSz="647700">
              <a:lnSpc>
                <a:spcPct val="90000"/>
              </a:lnSpc>
              <a:defRPr sz="3500"/>
            </a:pPr>
            <a:r>
              <a:t>	2. The needs, desires, fears, etc. of your community must drive your 		church’s approach to reaching people (the culture outside of 				your church should drive your church’s approach)</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8"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59" name="Shape 159"/>
          <p:cNvSpPr/>
          <p:nvPr/>
        </p:nvSpPr>
        <p:spPr>
          <a:xfrm>
            <a:off x="609600" y="129540"/>
            <a:ext cx="13251789" cy="634492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marR="457200" algn="l" defTabSz="647700">
              <a:lnSpc>
                <a:spcPct val="90000"/>
              </a:lnSpc>
              <a:defRPr sz="6500"/>
            </a:pPr>
            <a:r>
              <a:t>History Of Outreach</a:t>
            </a:r>
          </a:p>
          <a:p>
            <a:pPr marR="457200" algn="l" defTabSz="647700">
              <a:lnSpc>
                <a:spcPct val="90000"/>
              </a:lnSpc>
              <a:defRPr sz="2500">
                <a:solidFill>
                  <a:srgbClr val="FF4013"/>
                </a:solidFill>
              </a:defRPr>
            </a:pPr>
          </a:p>
          <a:p>
            <a:pPr marR="457200" algn="l" defTabSz="647700">
              <a:lnSpc>
                <a:spcPct val="90000"/>
              </a:lnSpc>
              <a:defRPr b="1" sz="3500"/>
            </a:pPr>
            <a:r>
              <a:t>Prison Ministry - 1st Century AD</a:t>
            </a:r>
          </a:p>
          <a:p>
            <a:pPr marR="457200" algn="l" defTabSz="647700">
              <a:lnSpc>
                <a:spcPct val="90000"/>
              </a:lnSpc>
              <a:defRPr sz="3500"/>
            </a:pPr>
            <a:r>
              <a:t>Unfortunately, this target audience very rarely attends the local church.</a:t>
            </a:r>
          </a:p>
          <a:p>
            <a:pPr marR="457200" algn="l" defTabSz="647700">
              <a:lnSpc>
                <a:spcPct val="90000"/>
              </a:lnSpc>
              <a:defRPr sz="3500"/>
            </a:pPr>
          </a:p>
          <a:p>
            <a:pPr marR="457200" algn="l" defTabSz="647700">
              <a:lnSpc>
                <a:spcPct val="90000"/>
              </a:lnSpc>
              <a:defRPr b="1" sz="3500"/>
            </a:pPr>
            <a:r>
              <a:t>Benevolence - 1st Century AD (Acts 6)</a:t>
            </a:r>
          </a:p>
          <a:p>
            <a:pPr marR="457200" algn="l" defTabSz="647700">
              <a:lnSpc>
                <a:spcPct val="90000"/>
              </a:lnSpc>
              <a:defRPr sz="3500"/>
            </a:pPr>
            <a:r>
              <a:t>Although needed, it is not an effective strategy in a self-sufficient western culture.</a:t>
            </a:r>
          </a:p>
          <a:p>
            <a:pPr marR="457200" algn="l" defTabSz="647700">
              <a:lnSpc>
                <a:spcPct val="90000"/>
              </a:lnSpc>
              <a:defRPr sz="3500"/>
            </a:pPr>
          </a:p>
          <a:p>
            <a:pPr marR="457200" algn="l" defTabSz="647700">
              <a:lnSpc>
                <a:spcPct val="90000"/>
              </a:lnSpc>
              <a:defRPr b="1" sz="3500"/>
            </a:pPr>
            <a:r>
              <a:t>Sunday School - 1780s</a:t>
            </a:r>
          </a:p>
          <a:p>
            <a:pPr marR="457200" algn="l" defTabSz="647700">
              <a:lnSpc>
                <a:spcPct val="90000"/>
              </a:lnSpc>
              <a:defRPr sz="3500"/>
            </a:pPr>
            <a:r>
              <a:t>By 1970 the term encompassed an exhaustive list of strategies to teach the Bible.</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61"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162" name="Shape 162"/>
          <p:cNvSpPr/>
          <p:nvPr/>
        </p:nvSpPr>
        <p:spPr>
          <a:xfrm>
            <a:off x="8267935" y="4508500"/>
            <a:ext cx="2597697" cy="5969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a:solidFill>
                  <a:srgbClr val="FFFFFF"/>
                </a:solidFill>
              </a:defRPr>
            </a:lvl1pPr>
          </a:lstStyle>
          <a:p>
            <a:pPr/>
            <a:r>
              <a:t>Kid’s Ministry</a:t>
            </a:r>
          </a:p>
        </p:txBody>
      </p:sp>
      <p:sp>
        <p:nvSpPr>
          <p:cNvPr id="163" name="Shape 163"/>
          <p:cNvSpPr/>
          <p:nvPr/>
        </p:nvSpPr>
        <p:spPr>
          <a:xfrm>
            <a:off x="4033353" y="6172200"/>
            <a:ext cx="2735661" cy="5969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a:solidFill>
                  <a:srgbClr val="FFFFFF"/>
                </a:solidFill>
              </a:defRPr>
            </a:lvl1pPr>
          </a:lstStyle>
          <a:p>
            <a:pPr/>
            <a:r>
              <a:t>Sunday School</a:t>
            </a:r>
          </a:p>
        </p:txBody>
      </p:sp>
      <p:sp>
        <p:nvSpPr>
          <p:cNvPr id="164" name="Shape 164"/>
          <p:cNvSpPr/>
          <p:nvPr/>
        </p:nvSpPr>
        <p:spPr>
          <a:xfrm>
            <a:off x="8429116" y="6172200"/>
            <a:ext cx="2275335" cy="5969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a:solidFill>
                  <a:srgbClr val="FFFFFF"/>
                </a:solidFill>
              </a:defRPr>
            </a:lvl1pPr>
          </a:lstStyle>
          <a:p>
            <a:pPr/>
            <a:r>
              <a:t>Community</a:t>
            </a:r>
          </a:p>
        </p:txBody>
      </p:sp>
      <p:sp>
        <p:nvSpPr>
          <p:cNvPr id="165" name="Shape 165"/>
          <p:cNvSpPr/>
          <p:nvPr/>
        </p:nvSpPr>
        <p:spPr>
          <a:xfrm>
            <a:off x="609600" y="128693"/>
            <a:ext cx="13313768" cy="693928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marR="457200" algn="l" defTabSz="647700">
              <a:lnSpc>
                <a:spcPct val="90000"/>
              </a:lnSpc>
              <a:defRPr sz="6500"/>
            </a:pPr>
            <a:r>
              <a:t>History Of Outreach</a:t>
            </a:r>
          </a:p>
          <a:p>
            <a:pPr marR="457200" algn="l" defTabSz="647700">
              <a:lnSpc>
                <a:spcPct val="90000"/>
              </a:lnSpc>
            </a:pPr>
          </a:p>
          <a:p>
            <a:pPr marR="457200" algn="l" defTabSz="647700">
              <a:lnSpc>
                <a:spcPct val="90000"/>
              </a:lnSpc>
              <a:defRPr b="1" sz="3500"/>
            </a:pPr>
            <a:r>
              <a:t>Revivals and Crusades - 1890s</a:t>
            </a:r>
          </a:p>
          <a:p>
            <a:pPr marR="457200" algn="l" defTabSz="647700">
              <a:lnSpc>
                <a:spcPct val="90000"/>
              </a:lnSpc>
              <a:defRPr sz="3500"/>
            </a:pPr>
            <a:r>
              <a:t>It is estimated that only 1-2% of converts from an American Christ Crusade are actually still in church one year after their “conversion.”</a:t>
            </a:r>
          </a:p>
          <a:p>
            <a:pPr marR="457200" algn="l" defTabSz="647700">
              <a:lnSpc>
                <a:spcPct val="90000"/>
              </a:lnSpc>
              <a:defRPr sz="3500"/>
            </a:pPr>
          </a:p>
          <a:p>
            <a:pPr marR="457200" algn="l" defTabSz="647700">
              <a:lnSpc>
                <a:spcPct val="90000"/>
              </a:lnSpc>
              <a:defRPr b="1" sz="3500"/>
            </a:pPr>
            <a:r>
              <a:t>Visitation - 1900s</a:t>
            </a:r>
          </a:p>
          <a:p>
            <a:pPr marR="457200" algn="l" defTabSz="647700">
              <a:lnSpc>
                <a:spcPct val="90000"/>
              </a:lnSpc>
              <a:defRPr sz="3500"/>
            </a:pPr>
            <a:r>
              <a:t>Difficult due to changing demographics - members in many counties commuting great distances to church rather than living in the community where the church is located.</a:t>
            </a:r>
          </a:p>
          <a:p>
            <a:pPr marR="457200" algn="l" defTabSz="647700">
              <a:lnSpc>
                <a:spcPct val="90000"/>
              </a:lnSpc>
              <a:defRPr sz="3500"/>
            </a:pPr>
          </a:p>
          <a:p>
            <a:pPr marR="457200" algn="l" defTabSz="647700">
              <a:lnSpc>
                <a:spcPct val="90000"/>
              </a:lnSpc>
              <a:defRPr b="1" sz="3500"/>
            </a:pPr>
            <a:r>
              <a:t>Tracts - 1940s</a:t>
            </a:r>
          </a:p>
          <a:p>
            <a:pPr marR="457200" algn="l" defTabSz="647700">
              <a:lnSpc>
                <a:spcPct val="90000"/>
              </a:lnSpc>
              <a:defRPr sz="3500"/>
            </a:pPr>
            <a:r>
              <a:t>They provide no ability for follow up and often come with preconceived notions and varying messages.</a:t>
            </a:r>
          </a:p>
        </p:txBody>
      </p:sp>
    </p:spTree>
  </p:cSld>
  <p:clrMapOvr>
    <a:masterClrMapping/>
  </p:clrMapOvr>
  <p:transition xmlns:p14="http://schemas.microsoft.com/office/powerpoint/2010/mai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