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Lst>
  <p:sldSz cx="16256000" cy="9144000"/>
  <p:notesSz cx="6858000" cy="9144000"/>
  <p:defaultTextStyle>
    <a:lvl1pPr algn="ctr" defTabSz="546100">
      <a:defRPr sz="3600">
        <a:latin typeface="+mn-lt"/>
        <a:ea typeface="+mn-ea"/>
        <a:cs typeface="+mn-cs"/>
        <a:sym typeface="Gill Sans"/>
      </a:defRPr>
    </a:lvl1pPr>
    <a:lvl2pPr indent="266700" algn="ctr" defTabSz="546100">
      <a:defRPr sz="3600">
        <a:latin typeface="+mn-lt"/>
        <a:ea typeface="+mn-ea"/>
        <a:cs typeface="+mn-cs"/>
        <a:sym typeface="Gill Sans"/>
      </a:defRPr>
    </a:lvl2pPr>
    <a:lvl3pPr indent="533400" algn="ctr" defTabSz="546100">
      <a:defRPr sz="3600">
        <a:latin typeface="+mn-lt"/>
        <a:ea typeface="+mn-ea"/>
        <a:cs typeface="+mn-cs"/>
        <a:sym typeface="Gill Sans"/>
      </a:defRPr>
    </a:lvl3pPr>
    <a:lvl4pPr indent="800100" algn="ctr" defTabSz="546100">
      <a:defRPr sz="3600">
        <a:latin typeface="+mn-lt"/>
        <a:ea typeface="+mn-ea"/>
        <a:cs typeface="+mn-cs"/>
        <a:sym typeface="Gill Sans"/>
      </a:defRPr>
    </a:lvl4pPr>
    <a:lvl5pPr indent="1066800" algn="ctr" defTabSz="546100">
      <a:defRPr sz="3600">
        <a:latin typeface="+mn-lt"/>
        <a:ea typeface="+mn-ea"/>
        <a:cs typeface="+mn-cs"/>
        <a:sym typeface="Gill Sans"/>
      </a:defRPr>
    </a:lvl5pPr>
    <a:lvl6pPr indent="1333500" algn="ctr" defTabSz="546100">
      <a:defRPr sz="3600">
        <a:latin typeface="+mn-lt"/>
        <a:ea typeface="+mn-ea"/>
        <a:cs typeface="+mn-cs"/>
        <a:sym typeface="Gill Sans"/>
      </a:defRPr>
    </a:lvl6pPr>
    <a:lvl7pPr indent="1612900" algn="ctr" defTabSz="546100">
      <a:defRPr sz="3600">
        <a:latin typeface="+mn-lt"/>
        <a:ea typeface="+mn-ea"/>
        <a:cs typeface="+mn-cs"/>
        <a:sym typeface="Gill Sans"/>
      </a:defRPr>
    </a:lvl7pPr>
    <a:lvl8pPr indent="1879600" algn="ctr" defTabSz="546100">
      <a:defRPr sz="3600">
        <a:latin typeface="+mn-lt"/>
        <a:ea typeface="+mn-ea"/>
        <a:cs typeface="+mn-cs"/>
        <a:sym typeface="Gill Sans"/>
      </a:defRPr>
    </a:lvl8pPr>
    <a:lvl9pPr indent="2146300" algn="ctr" defTabSz="546100">
      <a:defRPr sz="3600">
        <a:latin typeface="+mn-lt"/>
        <a:ea typeface="+mn-ea"/>
        <a:cs typeface="+mn-cs"/>
        <a:sym typeface="Gill San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Light"/>
          <a:ea typeface="Helvetica Light"/>
          <a:cs typeface="Helvetica Ligh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Light"/>
          <a:ea typeface="Helvetica Light"/>
          <a:cs typeface="Helvetica Ligh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Light"/>
          <a:ea typeface="Helvetica Light"/>
          <a:cs typeface="Helvetica Light"/>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Light"/>
          <a:ea typeface="Helvetica Light"/>
          <a:cs typeface="Helvetica Light"/>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Light"/>
          <a:ea typeface="Helvetica Light"/>
          <a:cs typeface="Helvetica Light"/>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Light"/>
          <a:ea typeface="Helvetica Light"/>
          <a:cs typeface="Helvetica Light"/>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Light"/>
          <a:ea typeface="Helvetica Light"/>
          <a:cs typeface="Helvetica Light"/>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Light"/>
          <a:ea typeface="Helvetica Light"/>
          <a:cs typeface="Helvetica Light"/>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Light"/>
          <a:ea typeface="Helvetica Light"/>
          <a:cs typeface="Helvetica Light"/>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Light"/>
          <a:ea typeface="Helvetica Light"/>
          <a:cs typeface="Helvetica Light"/>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Light"/>
          <a:ea typeface="Helvetica Light"/>
          <a:cs typeface="Helvetica Light"/>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Light"/>
          <a:ea typeface="Helvetica Light"/>
          <a:cs typeface="Helvetica Light"/>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Light"/>
          <a:ea typeface="Helvetica Light"/>
          <a:cs typeface="Helvetica Light"/>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firstCol>
    <a:la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lastRow>
    <a:fir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firstRow>
  </a:tblStyle>
  <a:tblStyle styleId="{D51ADE6A-740E-44AE-83CC-AE7238B6C88D}" styleName="">
    <a:tblBg/>
    <a:wholeTbl>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firstCol>
    <a:la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lastRow>
    <a:fir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7"/>
          <p:cNvSpPr/>
          <p:nvPr>
            <p:ph type="sldImg"/>
          </p:nvPr>
        </p:nvSpPr>
        <p:spPr>
          <a:xfrm>
            <a:off x="1143000" y="685800"/>
            <a:ext cx="4572000" cy="3429000"/>
          </a:xfrm>
          <a:prstGeom prst="rect">
            <a:avLst/>
          </a:prstGeom>
        </p:spPr>
        <p:txBody>
          <a:bodyPr/>
          <a:lstStyle/>
          <a:p>
            <a:pPr lvl="0"/>
          </a:p>
        </p:txBody>
      </p:sp>
      <p:sp>
        <p:nvSpPr>
          <p:cNvPr id="8" name="Shape 8"/>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546100">
      <a:defRPr sz="1600">
        <a:latin typeface="Lucida Grande"/>
        <a:ea typeface="Lucida Grande"/>
        <a:cs typeface="Lucida Grande"/>
        <a:sym typeface="Lucida Grande"/>
      </a:defRPr>
    </a:lvl1pPr>
    <a:lvl2pPr indent="228600" defTabSz="546100">
      <a:defRPr sz="1600">
        <a:latin typeface="Lucida Grande"/>
        <a:ea typeface="Lucida Grande"/>
        <a:cs typeface="Lucida Grande"/>
        <a:sym typeface="Lucida Grande"/>
      </a:defRPr>
    </a:lvl2pPr>
    <a:lvl3pPr indent="457200" defTabSz="546100">
      <a:defRPr sz="1600">
        <a:latin typeface="Lucida Grande"/>
        <a:ea typeface="Lucida Grande"/>
        <a:cs typeface="Lucida Grande"/>
        <a:sym typeface="Lucida Grande"/>
      </a:defRPr>
    </a:lvl3pPr>
    <a:lvl4pPr indent="685800" defTabSz="546100">
      <a:defRPr sz="1600">
        <a:latin typeface="Lucida Grande"/>
        <a:ea typeface="Lucida Grande"/>
        <a:cs typeface="Lucida Grande"/>
        <a:sym typeface="Lucida Grande"/>
      </a:defRPr>
    </a:lvl4pPr>
    <a:lvl5pPr indent="914400" defTabSz="546100">
      <a:defRPr sz="1600">
        <a:latin typeface="Lucida Grande"/>
        <a:ea typeface="Lucida Grande"/>
        <a:cs typeface="Lucida Grande"/>
        <a:sym typeface="Lucida Grande"/>
      </a:defRPr>
    </a:lvl5pPr>
    <a:lvl6pPr indent="1143000" defTabSz="546100">
      <a:defRPr sz="1600">
        <a:latin typeface="Lucida Grande"/>
        <a:ea typeface="Lucida Grande"/>
        <a:cs typeface="Lucida Grande"/>
        <a:sym typeface="Lucida Grande"/>
      </a:defRPr>
    </a:lvl6pPr>
    <a:lvl7pPr indent="1371600" defTabSz="546100">
      <a:defRPr sz="1600">
        <a:latin typeface="Lucida Grande"/>
        <a:ea typeface="Lucida Grande"/>
        <a:cs typeface="Lucida Grande"/>
        <a:sym typeface="Lucida Grande"/>
      </a:defRPr>
    </a:lvl7pPr>
    <a:lvl8pPr indent="1600200" defTabSz="546100">
      <a:defRPr sz="1600">
        <a:latin typeface="Lucida Grande"/>
        <a:ea typeface="Lucida Grande"/>
        <a:cs typeface="Lucida Grande"/>
        <a:sym typeface="Lucida Grande"/>
      </a:defRPr>
    </a:lvl8pPr>
    <a:lvl9pPr indent="1828800" defTabSz="546100">
      <a:defRPr sz="16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Blank">
    <p:spTree>
      <p:nvGrpSpPr>
        <p:cNvPr id="1" name=""/>
        <p:cNvGrpSpPr/>
        <p:nvPr/>
      </p:nvGrpSpPr>
      <p:grpSpPr>
        <a:xfrm>
          <a:off x="0" y="0"/>
          <a:ext cx="0" cy="0"/>
          <a:chOff x="0" y="0"/>
          <a:chExt cx="0" cy="0"/>
        </a:xfrm>
      </p:grpSpPr>
      <p:pic>
        <p:nvPicPr>
          <p:cNvPr id="5" name="blank formula 12 key.png"/>
          <p:cNvPicPr/>
          <p:nvPr/>
        </p:nvPicPr>
        <p:blipFill>
          <a:blip r:embed="rId2">
            <a:extLst/>
          </a:blip>
          <a:stretch>
            <a:fillRect/>
          </a:stretch>
        </p:blipFill>
        <p:spPr>
          <a:xfrm>
            <a:off x="0" y="0"/>
            <a:ext cx="16256000" cy="9144000"/>
          </a:xfrm>
          <a:prstGeom prst="rect">
            <a:avLst/>
          </a:prstGeom>
          <a:ln w="12700">
            <a:miter lim="400000"/>
          </a:ln>
        </p:spPr>
      </p:pic>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Break Slide">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pic>
        <p:nvPicPr>
          <p:cNvPr id="2" name="title key.png"/>
          <p:cNvPicPr/>
          <p:nvPr/>
        </p:nvPicPr>
        <p:blipFill>
          <a:blip r:embed="rId2">
            <a:extLst/>
          </a:blip>
          <a:stretch>
            <a:fillRect/>
          </a:stretch>
        </p:blipFill>
        <p:spPr>
          <a:xfrm>
            <a:off x="-1" y="-1"/>
            <a:ext cx="16256001" cy="9144001"/>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Lst>
  <p:transition spd="med" advClick="1"/>
  <p:txStyles>
    <p:titleStyle>
      <a:lvl1pPr algn="ctr" defTabSz="546100">
        <a:defRPr sz="7400">
          <a:latin typeface="+mn-lt"/>
          <a:ea typeface="+mn-ea"/>
          <a:cs typeface="+mn-cs"/>
          <a:sym typeface="Gill Sans"/>
        </a:defRPr>
      </a:lvl1pPr>
      <a:lvl2pPr indent="228600" algn="ctr" defTabSz="546100">
        <a:defRPr sz="7400">
          <a:latin typeface="+mn-lt"/>
          <a:ea typeface="+mn-ea"/>
          <a:cs typeface="+mn-cs"/>
          <a:sym typeface="Gill Sans"/>
        </a:defRPr>
      </a:lvl2pPr>
      <a:lvl3pPr indent="457200" algn="ctr" defTabSz="546100">
        <a:defRPr sz="7400">
          <a:latin typeface="+mn-lt"/>
          <a:ea typeface="+mn-ea"/>
          <a:cs typeface="+mn-cs"/>
          <a:sym typeface="Gill Sans"/>
        </a:defRPr>
      </a:lvl3pPr>
      <a:lvl4pPr indent="685800" algn="ctr" defTabSz="546100">
        <a:defRPr sz="7400">
          <a:latin typeface="+mn-lt"/>
          <a:ea typeface="+mn-ea"/>
          <a:cs typeface="+mn-cs"/>
          <a:sym typeface="Gill Sans"/>
        </a:defRPr>
      </a:lvl4pPr>
      <a:lvl5pPr indent="914400" algn="ctr" defTabSz="546100">
        <a:defRPr sz="7400">
          <a:latin typeface="+mn-lt"/>
          <a:ea typeface="+mn-ea"/>
          <a:cs typeface="+mn-cs"/>
          <a:sym typeface="Gill Sans"/>
        </a:defRPr>
      </a:lvl5pPr>
      <a:lvl6pPr indent="1143000" algn="ctr" defTabSz="546100">
        <a:defRPr sz="7400">
          <a:latin typeface="+mn-lt"/>
          <a:ea typeface="+mn-ea"/>
          <a:cs typeface="+mn-cs"/>
          <a:sym typeface="Gill Sans"/>
        </a:defRPr>
      </a:lvl6pPr>
      <a:lvl7pPr indent="1371600" algn="ctr" defTabSz="546100">
        <a:defRPr sz="7400">
          <a:latin typeface="+mn-lt"/>
          <a:ea typeface="+mn-ea"/>
          <a:cs typeface="+mn-cs"/>
          <a:sym typeface="Gill Sans"/>
        </a:defRPr>
      </a:lvl7pPr>
      <a:lvl8pPr indent="1600200" algn="ctr" defTabSz="546100">
        <a:defRPr sz="7400">
          <a:latin typeface="+mn-lt"/>
          <a:ea typeface="+mn-ea"/>
          <a:cs typeface="+mn-cs"/>
          <a:sym typeface="Gill Sans"/>
        </a:defRPr>
      </a:lvl8pPr>
      <a:lvl9pPr indent="1828800" algn="ctr" defTabSz="546100">
        <a:defRPr sz="7400">
          <a:latin typeface="+mn-lt"/>
          <a:ea typeface="+mn-ea"/>
          <a:cs typeface="+mn-cs"/>
          <a:sym typeface="Gill Sans"/>
        </a:defRPr>
      </a:lvl9pPr>
    </p:titleStyle>
    <p:bodyStyle>
      <a:lvl1pPr marL="698500" indent="-444500" defTabSz="546100">
        <a:spcBef>
          <a:spcPts val="2200"/>
        </a:spcBef>
        <a:buSzPct val="171000"/>
        <a:buChar char="•"/>
        <a:defRPr sz="3600">
          <a:latin typeface="+mn-lt"/>
          <a:ea typeface="+mn-ea"/>
          <a:cs typeface="+mn-cs"/>
          <a:sym typeface="Gill Sans"/>
        </a:defRPr>
      </a:lvl1pPr>
      <a:lvl2pPr marL="1041400" indent="-444500" defTabSz="546100">
        <a:spcBef>
          <a:spcPts val="2200"/>
        </a:spcBef>
        <a:buSzPct val="171000"/>
        <a:buChar char="•"/>
        <a:defRPr sz="3600">
          <a:latin typeface="+mn-lt"/>
          <a:ea typeface="+mn-ea"/>
          <a:cs typeface="+mn-cs"/>
          <a:sym typeface="Gill Sans"/>
        </a:defRPr>
      </a:lvl2pPr>
      <a:lvl3pPr marL="1384300" indent="-444500" defTabSz="546100">
        <a:spcBef>
          <a:spcPts val="2200"/>
        </a:spcBef>
        <a:buSzPct val="171000"/>
        <a:buChar char="•"/>
        <a:defRPr sz="3600">
          <a:latin typeface="+mn-lt"/>
          <a:ea typeface="+mn-ea"/>
          <a:cs typeface="+mn-cs"/>
          <a:sym typeface="Gill Sans"/>
        </a:defRPr>
      </a:lvl3pPr>
      <a:lvl4pPr marL="1739900" indent="-444500" defTabSz="546100">
        <a:spcBef>
          <a:spcPts val="2200"/>
        </a:spcBef>
        <a:buSzPct val="171000"/>
        <a:buChar char="•"/>
        <a:defRPr sz="3600">
          <a:latin typeface="+mn-lt"/>
          <a:ea typeface="+mn-ea"/>
          <a:cs typeface="+mn-cs"/>
          <a:sym typeface="Gill Sans"/>
        </a:defRPr>
      </a:lvl4pPr>
      <a:lvl5pPr marL="2082800" indent="-444500" defTabSz="546100">
        <a:spcBef>
          <a:spcPts val="2200"/>
        </a:spcBef>
        <a:buSzPct val="171000"/>
        <a:buChar char="•"/>
        <a:defRPr sz="3600">
          <a:latin typeface="+mn-lt"/>
          <a:ea typeface="+mn-ea"/>
          <a:cs typeface="+mn-cs"/>
          <a:sym typeface="Gill Sans"/>
        </a:defRPr>
      </a:lvl5pPr>
      <a:lvl6pPr marL="2425700" indent="-444500" defTabSz="546100">
        <a:spcBef>
          <a:spcPts val="2200"/>
        </a:spcBef>
        <a:buSzPct val="171000"/>
        <a:buChar char="•"/>
        <a:defRPr sz="3600">
          <a:latin typeface="+mn-lt"/>
          <a:ea typeface="+mn-ea"/>
          <a:cs typeface="+mn-cs"/>
          <a:sym typeface="Gill Sans"/>
        </a:defRPr>
      </a:lvl6pPr>
      <a:lvl7pPr marL="2768600" indent="-444500" defTabSz="546100">
        <a:spcBef>
          <a:spcPts val="2200"/>
        </a:spcBef>
        <a:buSzPct val="171000"/>
        <a:buChar char="•"/>
        <a:defRPr sz="3600">
          <a:latin typeface="+mn-lt"/>
          <a:ea typeface="+mn-ea"/>
          <a:cs typeface="+mn-cs"/>
          <a:sym typeface="Gill Sans"/>
        </a:defRPr>
      </a:lvl7pPr>
      <a:lvl8pPr marL="3111500" indent="-444500" defTabSz="546100">
        <a:spcBef>
          <a:spcPts val="2200"/>
        </a:spcBef>
        <a:buSzPct val="171000"/>
        <a:buChar char="•"/>
        <a:defRPr sz="3600">
          <a:latin typeface="+mn-lt"/>
          <a:ea typeface="+mn-ea"/>
          <a:cs typeface="+mn-cs"/>
          <a:sym typeface="Gill Sans"/>
        </a:defRPr>
      </a:lvl8pPr>
      <a:lvl9pPr marL="3454400" indent="-444500" defTabSz="546100">
        <a:spcBef>
          <a:spcPts val="2200"/>
        </a:spcBef>
        <a:buSzPct val="171000"/>
        <a:buChar char="•"/>
        <a:defRPr sz="3600">
          <a:latin typeface="+mn-lt"/>
          <a:ea typeface="+mn-ea"/>
          <a:cs typeface="+mn-cs"/>
          <a:sym typeface="Gill Sans"/>
        </a:defRPr>
      </a:lvl9pPr>
    </p:bodyStyle>
    <p:otherStyle>
      <a:lvl1pPr algn="ctr" defTabSz="546100">
        <a:defRPr sz="1400">
          <a:solidFill>
            <a:schemeClr val="tx1"/>
          </a:solidFill>
          <a:latin typeface="+mn-lt"/>
          <a:ea typeface="+mn-ea"/>
          <a:cs typeface="+mn-cs"/>
          <a:sym typeface="Gill Sans"/>
        </a:defRPr>
      </a:lvl1pPr>
      <a:lvl2pPr indent="228600" algn="ctr" defTabSz="546100">
        <a:defRPr sz="1400">
          <a:solidFill>
            <a:schemeClr val="tx1"/>
          </a:solidFill>
          <a:latin typeface="+mn-lt"/>
          <a:ea typeface="+mn-ea"/>
          <a:cs typeface="+mn-cs"/>
          <a:sym typeface="Gill Sans"/>
        </a:defRPr>
      </a:lvl2pPr>
      <a:lvl3pPr indent="457200" algn="ctr" defTabSz="546100">
        <a:defRPr sz="1400">
          <a:solidFill>
            <a:schemeClr val="tx1"/>
          </a:solidFill>
          <a:latin typeface="+mn-lt"/>
          <a:ea typeface="+mn-ea"/>
          <a:cs typeface="+mn-cs"/>
          <a:sym typeface="Gill Sans"/>
        </a:defRPr>
      </a:lvl3pPr>
      <a:lvl4pPr indent="685800" algn="ctr" defTabSz="546100">
        <a:defRPr sz="1400">
          <a:solidFill>
            <a:schemeClr val="tx1"/>
          </a:solidFill>
          <a:latin typeface="+mn-lt"/>
          <a:ea typeface="+mn-ea"/>
          <a:cs typeface="+mn-cs"/>
          <a:sym typeface="Gill Sans"/>
        </a:defRPr>
      </a:lvl4pPr>
      <a:lvl5pPr indent="914400" algn="ctr" defTabSz="546100">
        <a:defRPr sz="1400">
          <a:solidFill>
            <a:schemeClr val="tx1"/>
          </a:solidFill>
          <a:latin typeface="+mn-lt"/>
          <a:ea typeface="+mn-ea"/>
          <a:cs typeface="+mn-cs"/>
          <a:sym typeface="Gill Sans"/>
        </a:defRPr>
      </a:lvl5pPr>
      <a:lvl6pPr indent="1143000" algn="ctr" defTabSz="546100">
        <a:defRPr sz="1400">
          <a:solidFill>
            <a:schemeClr val="tx1"/>
          </a:solidFill>
          <a:latin typeface="+mn-lt"/>
          <a:ea typeface="+mn-ea"/>
          <a:cs typeface="+mn-cs"/>
          <a:sym typeface="Gill Sans"/>
        </a:defRPr>
      </a:lvl6pPr>
      <a:lvl7pPr indent="1371600" algn="ctr" defTabSz="546100">
        <a:defRPr sz="1400">
          <a:solidFill>
            <a:schemeClr val="tx1"/>
          </a:solidFill>
          <a:latin typeface="+mn-lt"/>
          <a:ea typeface="+mn-ea"/>
          <a:cs typeface="+mn-cs"/>
          <a:sym typeface="Gill Sans"/>
        </a:defRPr>
      </a:lvl7pPr>
      <a:lvl8pPr indent="1600200" algn="ctr" defTabSz="546100">
        <a:defRPr sz="1400">
          <a:solidFill>
            <a:schemeClr val="tx1"/>
          </a:solidFill>
          <a:latin typeface="+mn-lt"/>
          <a:ea typeface="+mn-ea"/>
          <a:cs typeface="+mn-cs"/>
          <a:sym typeface="Gill Sans"/>
        </a:defRPr>
      </a:lvl8pPr>
      <a:lvl9pPr indent="1828800" algn="ctr" defTabSz="546100">
        <a:defRPr sz="1400">
          <a:solidFill>
            <a:schemeClr val="tx1"/>
          </a:solidFill>
          <a:latin typeface="+mn-lt"/>
          <a:ea typeface="+mn-ea"/>
          <a:cs typeface="+mn-cs"/>
          <a:sym typeface="Gill San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 name="Shape 10"/>
          <p:cNvSpPr/>
          <p:nvPr/>
        </p:nvSpPr>
        <p:spPr>
          <a:xfrm>
            <a:off x="6234465" y="5515091"/>
            <a:ext cx="7345394" cy="698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l" defTabSz="647700">
              <a:defRPr sz="4300"/>
            </a:lvl1pPr>
          </a:lstStyle>
          <a:p>
            <a:pPr lvl="0">
              <a:defRPr sz="1800"/>
            </a:pPr>
            <a:r>
              <a:rPr sz="4300"/>
              <a:t>The Formula of Next Steps</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 name="Shape 28"/>
          <p:cNvSpPr/>
          <p:nvPr/>
        </p:nvSpPr>
        <p:spPr>
          <a:xfrm>
            <a:off x="609600" y="101599"/>
            <a:ext cx="13304720" cy="906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2200"/>
          </a:p>
          <a:p>
            <a:pPr lvl="0" algn="l">
              <a:defRPr sz="1800"/>
            </a:pPr>
            <a:r>
              <a:rPr sz="3400"/>
              <a:t>Formulating Your Next Step Plan:  Type of Next Step</a:t>
            </a:r>
            <a:endParaRPr sz="3400"/>
          </a:p>
          <a:p>
            <a:pPr lvl="0" algn="l">
              <a:defRPr sz="1800"/>
            </a:pPr>
            <a:endParaRPr sz="3400"/>
          </a:p>
          <a:p>
            <a:pPr lvl="0" algn="l">
              <a:defRPr sz="1800"/>
            </a:pPr>
            <a:r>
              <a:rPr sz="3400"/>
              <a:t>Every church will benefit from a process with clear Next Steps, but 			every church’s Next Step will be different. </a:t>
            </a:r>
            <a:endParaRPr sz="3400"/>
          </a:p>
          <a:p>
            <a:pPr lvl="0" algn="l">
              <a:defRPr sz="1800"/>
            </a:pPr>
            <a:r>
              <a:rPr sz="3400"/>
              <a:t>	</a:t>
            </a:r>
            <a:endParaRPr sz="3400"/>
          </a:p>
          <a:p>
            <a:pPr lvl="0" algn="l">
              <a:defRPr sz="1800"/>
            </a:pPr>
            <a:r>
              <a:rPr sz="3100"/>
              <a:t>		What are Next Step options?</a:t>
            </a:r>
            <a:endParaRPr sz="3100"/>
          </a:p>
          <a:p>
            <a:pPr lvl="1" marL="619013" indent="-22113" algn="l">
              <a:buSzPct val="171000"/>
              <a:buChar char="•"/>
              <a:defRPr sz="1800"/>
            </a:pPr>
            <a:endParaRPr sz="2000"/>
          </a:p>
          <a:p>
            <a:pPr lvl="4" marL="1661938" indent="-23638" algn="l">
              <a:buSzPct val="171000"/>
              <a:buChar char="•"/>
              <a:defRPr sz="1800"/>
            </a:pPr>
            <a:r>
              <a:rPr sz="3100"/>
              <a:t> </a:t>
            </a:r>
            <a:r>
              <a:rPr sz="2900"/>
              <a:t>Guest Luncheons</a:t>
            </a:r>
            <a:endParaRPr sz="2900"/>
          </a:p>
          <a:p>
            <a:pPr lvl="4" marL="1660413" indent="-22113" algn="l">
              <a:buSzPct val="171000"/>
              <a:buChar char="•"/>
              <a:defRPr sz="1800"/>
            </a:pPr>
            <a:r>
              <a:rPr sz="2900"/>
              <a:t> Pastor’s Breakfasts</a:t>
            </a:r>
            <a:endParaRPr sz="2900"/>
          </a:p>
          <a:p>
            <a:pPr lvl="4" marL="1660413" indent="-22113" algn="l">
              <a:buSzPct val="171000"/>
              <a:buChar char="•"/>
              <a:defRPr sz="1800"/>
            </a:pPr>
            <a:r>
              <a:rPr sz="2900"/>
              <a:t> Membership Classes</a:t>
            </a:r>
            <a:endParaRPr sz="2900"/>
          </a:p>
          <a:p>
            <a:pPr lvl="4" marL="1660413" indent="-22113" algn="l">
              <a:buSzPct val="171000"/>
              <a:buChar char="•"/>
              <a:defRPr sz="1800"/>
            </a:pPr>
            <a:r>
              <a:rPr sz="2900"/>
              <a:t> Growth/Connect Tracks</a:t>
            </a:r>
            <a:endParaRPr sz="2900"/>
          </a:p>
          <a:p>
            <a:pPr lvl="4" marL="1660413" indent="-22113" algn="l">
              <a:buSzPct val="171000"/>
              <a:buChar char="•"/>
              <a:defRPr sz="1800"/>
            </a:pPr>
            <a:r>
              <a:rPr sz="2900"/>
              <a:t> After Service Meet and Greets</a:t>
            </a:r>
            <a:endParaRPr sz="2900"/>
          </a:p>
          <a:p>
            <a:pPr lvl="0" algn="l">
              <a:defRPr sz="1800"/>
            </a:pPr>
            <a:endParaRPr sz="3600"/>
          </a:p>
          <a:p>
            <a:pPr lvl="0" algn="l">
              <a:defRPr sz="1800"/>
            </a:pPr>
            <a:r>
              <a:rPr sz="3600"/>
              <a:t>							</a:t>
            </a:r>
            <a:r>
              <a:rPr sz="3100"/>
              <a:t>The best process engages relationship first and then 									essential information over a 4-6 week timeline.</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 name="Shape 30"/>
          <p:cNvSpPr/>
          <p:nvPr/>
        </p:nvSpPr>
        <p:spPr>
          <a:xfrm>
            <a:off x="609600" y="101600"/>
            <a:ext cx="13295284" cy="7416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2000"/>
          </a:p>
          <a:p>
            <a:pPr lvl="0" algn="l">
              <a:defRPr sz="1800"/>
            </a:pPr>
            <a:r>
              <a:rPr sz="3600"/>
              <a:t>An example of a process that addresses relationship then information would be our connection process here at TRWC: </a:t>
            </a:r>
            <a:endParaRPr sz="3600"/>
          </a:p>
          <a:p>
            <a:pPr lvl="0" algn="l">
              <a:defRPr sz="1800"/>
            </a:pPr>
            <a:endParaRPr sz="3400"/>
          </a:p>
          <a:p>
            <a:pPr lvl="0" algn="l">
              <a:defRPr sz="1800"/>
            </a:pPr>
            <a:r>
              <a:rPr sz="3400"/>
              <a:t>	First Step: Pastor’s Breakfast</a:t>
            </a:r>
            <a:endParaRPr sz="3400"/>
          </a:p>
          <a:p>
            <a:pPr lvl="0" algn="l">
              <a:defRPr sz="1800"/>
            </a:pPr>
            <a:r>
              <a:rPr sz="3400"/>
              <a:t>	</a:t>
            </a:r>
            <a:endParaRPr sz="3400"/>
          </a:p>
          <a:p>
            <a:pPr lvl="0" algn="l">
              <a:defRPr sz="1800"/>
            </a:pPr>
            <a:r>
              <a:rPr sz="3400"/>
              <a:t>	Second Step: Connect Track</a:t>
            </a:r>
            <a:endParaRPr sz="3400"/>
          </a:p>
          <a:p>
            <a:pPr lvl="0" algn="l">
              <a:defRPr sz="1800"/>
            </a:pPr>
            <a:endParaRPr sz="3100">
              <a:solidFill>
                <a:srgbClr val="C82506"/>
              </a:solidFill>
            </a:endParaRPr>
          </a:p>
          <a:p>
            <a:pPr lvl="2" marL="1384300" indent="-444500" algn="l">
              <a:buSzPct val="171000"/>
              <a:buChar char="•"/>
              <a:defRPr sz="1800"/>
            </a:pPr>
            <a:r>
              <a:rPr sz="3100"/>
              <a:t>Session 1:  TRWC 101</a:t>
            </a:r>
            <a:endParaRPr sz="3100"/>
          </a:p>
          <a:p>
            <a:pPr lvl="2" marL="1384300" indent="-444500" algn="l">
              <a:buSzPct val="171000"/>
              <a:buChar char="•"/>
              <a:defRPr sz="1800"/>
            </a:pPr>
            <a:r>
              <a:rPr sz="3100"/>
              <a:t>Session 2:  Healthy Habits of a Disciple</a:t>
            </a:r>
            <a:endParaRPr sz="3100"/>
          </a:p>
          <a:p>
            <a:pPr lvl="2" marL="1384300" indent="-444500" algn="l">
              <a:buSzPct val="171000"/>
              <a:buChar char="•"/>
              <a:defRPr sz="1800"/>
            </a:pPr>
            <a:r>
              <a:rPr sz="3100"/>
              <a:t>Session 3:  Life Groups</a:t>
            </a:r>
            <a:endParaRPr sz="3100"/>
          </a:p>
          <a:p>
            <a:pPr lvl="2" marL="1384300" indent="-444500" algn="l">
              <a:buSzPct val="171000"/>
              <a:buChar char="•"/>
              <a:defRPr sz="1800"/>
            </a:pPr>
            <a:r>
              <a:rPr sz="3100"/>
              <a:t>Session 4:  Discovering Purpose</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nvSpPr>
        <p:spPr>
          <a:xfrm>
            <a:off x="609600" y="101600"/>
            <a:ext cx="13198553" cy="4406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3600"/>
          </a:p>
          <a:p>
            <a:pPr lvl="0" algn="l">
              <a:defRPr sz="1800"/>
            </a:pPr>
            <a:r>
              <a:rPr sz="3600"/>
              <a:t>Formulating Your Next Step Plan: Logistics</a:t>
            </a:r>
            <a:endParaRPr sz="3600"/>
          </a:p>
          <a:p>
            <a:pPr lvl="0" algn="l">
              <a:defRPr sz="1800"/>
            </a:pPr>
            <a:endParaRPr sz="3400"/>
          </a:p>
          <a:p>
            <a:pPr lvl="0" algn="l">
              <a:defRPr sz="1800"/>
            </a:pPr>
            <a:r>
              <a:rPr sz="3400"/>
              <a:t>	When building your process know that the Next Step’s </a:t>
            </a:r>
            <a:r>
              <a:rPr sz="3400" u="sng"/>
              <a:t>frequency</a:t>
            </a:r>
            <a:r>
              <a:rPr sz="3400"/>
              <a:t> and 	</a:t>
            </a:r>
            <a:r>
              <a:rPr sz="3400" u="sng"/>
              <a:t>easy access </a:t>
            </a:r>
            <a:r>
              <a:rPr sz="3400"/>
              <a:t>are essential to success.</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nvSpPr>
        <p:spPr>
          <a:xfrm>
            <a:off x="609600" y="101600"/>
            <a:ext cx="13257233" cy="908082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1600"/>
          </a:p>
          <a:p>
            <a:pPr lvl="0" algn="l">
              <a:defRPr sz="1800"/>
            </a:pPr>
            <a:r>
              <a:rPr sz="3600"/>
              <a:t>Formulating Your Next Step Plan:  Step 1</a:t>
            </a:r>
            <a:endParaRPr sz="3600"/>
          </a:p>
          <a:p>
            <a:pPr lvl="0" algn="l">
              <a:defRPr sz="1800"/>
            </a:pPr>
            <a:endParaRPr sz="3000"/>
          </a:p>
          <a:p>
            <a:pPr lvl="0" algn="l">
              <a:defRPr sz="1800"/>
            </a:pPr>
            <a:r>
              <a:rPr sz="3000"/>
              <a:t>Build the first step in your process on relationship.   This gathering should offer pleasant conversation, next step information and prayer.  Your guests should immediately recognize this is about them, not about the church.</a:t>
            </a:r>
            <a:endParaRPr sz="3000"/>
          </a:p>
          <a:p>
            <a:pPr lvl="0" algn="l">
              <a:defRPr sz="1800"/>
            </a:pPr>
            <a:endParaRPr sz="2600"/>
          </a:p>
          <a:p>
            <a:pPr lvl="0" algn="l">
              <a:defRPr sz="1800"/>
            </a:pPr>
            <a:r>
              <a:rPr sz="2600"/>
              <a:t>	“</a:t>
            </a:r>
            <a:r>
              <a:rPr i="1" sz="2600"/>
              <a:t>Many churches use institutional approaches to follow up. They focus on what the church needs 			rather than caring for the guest. It is important the guest perceive the church is interested in their 		needs.</a:t>
            </a:r>
            <a:r>
              <a:rPr sz="2600"/>
              <a:t>”  - Gary L. McIntosh, </a:t>
            </a:r>
            <a:r>
              <a:rPr sz="2600" u="sng"/>
              <a:t>Beyond the First Visit</a:t>
            </a:r>
            <a:endParaRPr sz="2600"/>
          </a:p>
          <a:p>
            <a:pPr lvl="0" algn="l">
              <a:defRPr sz="1800"/>
            </a:pPr>
            <a:endParaRPr sz="2400"/>
          </a:p>
          <a:p>
            <a:pPr lvl="0" algn="l">
              <a:defRPr sz="1800"/>
            </a:pPr>
            <a:r>
              <a:rPr sz="2400"/>
              <a:t>						A Successful Setting Includes:</a:t>
            </a:r>
            <a:endParaRPr sz="2400"/>
          </a:p>
          <a:p>
            <a:pPr lvl="0" algn="l">
              <a:defRPr sz="1800"/>
            </a:pPr>
            <a:r>
              <a:rPr sz="2000"/>
              <a:t>			</a:t>
            </a:r>
            <a:endParaRPr sz="2000"/>
          </a:p>
          <a:p>
            <a:pPr lvl="8" marL="4131027" indent="-321027" algn="l">
              <a:buSzPct val="171000"/>
              <a:buChar char="•"/>
              <a:defRPr sz="1800"/>
            </a:pPr>
            <a:r>
              <a:rPr sz="2400"/>
              <a:t>Comfortable Seating &amp; Intentional Decor</a:t>
            </a:r>
            <a:endParaRPr sz="2400"/>
          </a:p>
          <a:p>
            <a:pPr lvl="8" marL="4131027" indent="-321027" algn="l">
              <a:buSzPct val="171000"/>
              <a:buChar char="•"/>
              <a:defRPr sz="1800"/>
            </a:pPr>
            <a:r>
              <a:rPr sz="2400"/>
              <a:t>Table Hosts who are skilled in casual conversation</a:t>
            </a:r>
            <a:endParaRPr sz="2400"/>
          </a:p>
          <a:p>
            <a:pPr lvl="8" marL="4131027" indent="-321027" algn="l">
              <a:buSzPct val="171000"/>
              <a:buChar char="•"/>
              <a:defRPr sz="1800"/>
            </a:pPr>
            <a:r>
              <a:rPr sz="2400"/>
              <a:t>A Presenter who has an ability to engage people and communicate your Next Step process</a:t>
            </a:r>
            <a:endParaRPr sz="2400"/>
          </a:p>
          <a:p>
            <a:pPr lvl="8" marL="4131027" indent="-321027" algn="l">
              <a:buSzPct val="171000"/>
              <a:buChar char="•"/>
              <a:defRPr sz="1800"/>
            </a:pPr>
            <a:r>
              <a:rPr sz="2400"/>
              <a:t>Beverages &amp; Food</a:t>
            </a:r>
            <a:endParaRPr sz="2400"/>
          </a:p>
          <a:p>
            <a:pPr lvl="8" marL="4131027" indent="-321027" algn="l">
              <a:buSzPct val="171000"/>
              <a:buChar char="•"/>
              <a:defRPr sz="1800"/>
            </a:pPr>
            <a:r>
              <a:rPr sz="2400"/>
              <a:t>Professional Materials &amp; Handouts</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36"/>
          <p:cNvSpPr/>
          <p:nvPr/>
        </p:nvSpPr>
        <p:spPr>
          <a:xfrm>
            <a:off x="609600" y="101600"/>
            <a:ext cx="13229323" cy="7213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a:defRPr sz="1800"/>
            </a:pPr>
            <a:endParaRPr sz="3600"/>
          </a:p>
          <a:p>
            <a:pPr lvl="0" algn="l">
              <a:defRPr sz="1800"/>
            </a:pPr>
            <a:r>
              <a:rPr sz="3600"/>
              <a:t>Going the extra mile and helping people travel from Step 1 to Step 2 is the difference between being a church and a growing church.</a:t>
            </a:r>
            <a:endParaRPr sz="3600"/>
          </a:p>
          <a:p>
            <a:pPr lvl="0" algn="l">
              <a:defRPr sz="1800"/>
            </a:pPr>
            <a:r>
              <a:rPr sz="3000"/>
              <a:t>	</a:t>
            </a:r>
            <a:endParaRPr sz="3000"/>
          </a:p>
          <a:p>
            <a:pPr lvl="0" algn="l">
              <a:defRPr sz="1800"/>
            </a:pPr>
            <a:r>
              <a:rPr sz="3000"/>
              <a:t>	Tips for Helping People from Step 1 to Step 2:</a:t>
            </a:r>
            <a:endParaRPr sz="3000"/>
          </a:p>
          <a:p>
            <a:pPr lvl="0" algn="l">
              <a:defRPr sz="1800"/>
            </a:pPr>
            <a:endParaRPr sz="3000"/>
          </a:p>
          <a:p>
            <a:pPr lvl="2" marL="1003300" indent="-317500" algn="l">
              <a:buSzPct val="171000"/>
              <a:buChar char="•"/>
              <a:defRPr sz="1800"/>
            </a:pPr>
            <a:r>
              <a:rPr sz="2800"/>
              <a:t>During Step 1, make sure your communicate the logistics for step 2 clearly.</a:t>
            </a:r>
            <a:endParaRPr sz="2800"/>
          </a:p>
          <a:p>
            <a:pPr lvl="2" marL="1003300" indent="-317500" algn="l">
              <a:buSzPct val="171000"/>
              <a:buChar char="•"/>
              <a:defRPr sz="1800"/>
            </a:pPr>
            <a:r>
              <a:rPr sz="2800"/>
              <a:t>Have each host make a social media contact with people from their table.</a:t>
            </a:r>
            <a:endParaRPr sz="2800"/>
          </a:p>
          <a:p>
            <a:pPr lvl="2" marL="1003300" indent="-317500" algn="l">
              <a:buSzPct val="171000"/>
              <a:buChar char="•"/>
              <a:defRPr sz="1800"/>
            </a:pPr>
            <a:r>
              <a:rPr sz="2800"/>
              <a:t>Send every Step 1 attender a mailer explaining the remaining process.</a:t>
            </a:r>
            <a:endParaRPr sz="2800"/>
          </a:p>
          <a:p>
            <a:pPr lvl="2" marL="1003300" indent="-317500" algn="l">
              <a:buSzPct val="171000"/>
              <a:buChar char="•"/>
              <a:defRPr sz="1800"/>
            </a:pPr>
            <a:r>
              <a:rPr sz="2800"/>
              <a:t>Send quarterly mailings to those who have attended a few sessions, but are 			not connected.</a:t>
            </a:r>
            <a:endParaRPr sz="2800"/>
          </a:p>
          <a:p>
            <a:pPr lvl="2" marL="1003300" indent="-317500" algn="l">
              <a:buSzPct val="171000"/>
              <a:buChar char="•"/>
              <a:defRPr sz="1800"/>
            </a:pPr>
            <a:r>
              <a:rPr sz="2800"/>
              <a:t>Use a database to track their progress.</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nvSpPr>
        <p:spPr>
          <a:xfrm>
            <a:off x="609600" y="101600"/>
            <a:ext cx="13271239" cy="7988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1600"/>
          </a:p>
          <a:p>
            <a:pPr lvl="0" algn="l">
              <a:defRPr sz="1800"/>
            </a:pPr>
            <a:r>
              <a:rPr sz="3600"/>
              <a:t>Formulating Your Next Step Plan:  Step 2</a:t>
            </a:r>
            <a:endParaRPr sz="3600"/>
          </a:p>
          <a:p>
            <a:pPr lvl="0" algn="l">
              <a:defRPr sz="1800"/>
            </a:pPr>
            <a:endParaRPr sz="3600"/>
          </a:p>
          <a:p>
            <a:pPr lvl="0" algn="l">
              <a:defRPr sz="1800"/>
            </a:pPr>
            <a:r>
              <a:rPr sz="3600"/>
              <a:t>Build the second step of your process to focus on the essential information that you want everyone who is a part of your church family to know. </a:t>
            </a:r>
            <a:endParaRPr sz="3600"/>
          </a:p>
          <a:p>
            <a:pPr lvl="0" algn="l">
              <a:defRPr sz="1800"/>
            </a:pPr>
            <a:endParaRPr sz="3600"/>
          </a:p>
          <a:p>
            <a:pPr lvl="0" algn="l">
              <a:defRPr sz="1800"/>
            </a:pPr>
            <a:r>
              <a:rPr sz="3600"/>
              <a:t>							</a:t>
            </a:r>
            <a:r>
              <a:rPr sz="3400"/>
              <a:t>Session 1</a:t>
            </a:r>
            <a:endParaRPr sz="3400"/>
          </a:p>
          <a:p>
            <a:pPr lvl="8" marL="4510263" indent="-382763" algn="l">
              <a:buSzPct val="171000"/>
              <a:buChar char="•"/>
              <a:defRPr sz="1800"/>
            </a:pPr>
            <a:r>
              <a:rPr sz="3100"/>
              <a:t>Basic introduction to our church family </a:t>
            </a:r>
            <a:endParaRPr sz="3100">
              <a:solidFill>
                <a:srgbClr val="C82506"/>
              </a:solidFill>
            </a:endParaRPr>
          </a:p>
          <a:p>
            <a:pPr lvl="4" marL="4510263" indent="-382763" algn="l">
              <a:buSzPct val="171000"/>
              <a:buChar char="•"/>
              <a:defRPr sz="1800"/>
            </a:pPr>
            <a:r>
              <a:rPr sz="3100"/>
              <a:t>Our purpose and process</a:t>
            </a:r>
            <a:endParaRPr sz="3100"/>
          </a:p>
          <a:p>
            <a:pPr lvl="4" marL="4510263" indent="-382763" algn="l">
              <a:buSzPct val="171000"/>
              <a:buChar char="•"/>
              <a:defRPr sz="1800"/>
            </a:pPr>
            <a:r>
              <a:rPr sz="3100"/>
              <a:t>Membership</a:t>
            </a:r>
            <a:endParaRPr sz="3100"/>
          </a:p>
          <a:p>
            <a:pPr lvl="4" marL="4510263" indent="-382763" algn="l">
              <a:buSzPct val="171000"/>
              <a:buChar char="•"/>
              <a:defRPr sz="1800"/>
            </a:pPr>
            <a:r>
              <a:rPr sz="3100"/>
              <a:t>Our structure</a:t>
            </a:r>
            <a:endParaRPr sz="3100"/>
          </a:p>
          <a:p>
            <a:pPr lvl="4" marL="4510263" indent="-382763" algn="l">
              <a:buSzPct val="171000"/>
              <a:buChar char="•"/>
              <a:defRPr sz="1800"/>
            </a:pPr>
            <a:r>
              <a:rPr sz="3100"/>
              <a:t>What is YOUR next step?</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nvSpPr>
        <p:spPr>
          <a:xfrm>
            <a:off x="609600" y="101599"/>
            <a:ext cx="13199155" cy="5410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1600"/>
          </a:p>
          <a:p>
            <a:pPr lvl="0" algn="l">
              <a:defRPr sz="1800"/>
            </a:pPr>
            <a:r>
              <a:rPr sz="3600"/>
              <a:t>Formulating Your Next Step Plan:  Step 2</a:t>
            </a:r>
            <a:endParaRPr sz="3600"/>
          </a:p>
          <a:p>
            <a:pPr lvl="0" algn="l">
              <a:defRPr sz="1800"/>
            </a:pPr>
            <a:endParaRPr sz="3400"/>
          </a:p>
          <a:p>
            <a:pPr lvl="0" algn="l">
              <a:defRPr sz="1800"/>
            </a:pPr>
            <a:r>
              <a:rPr sz="3400"/>
              <a:t>	Session 2</a:t>
            </a:r>
            <a:endParaRPr sz="3400"/>
          </a:p>
          <a:p>
            <a:pPr lvl="1" marL="979663" indent="-382763" algn="l">
              <a:buSzPct val="171000"/>
              <a:buChar char="•"/>
              <a:defRPr sz="1800"/>
            </a:pPr>
            <a:r>
              <a:rPr sz="3100"/>
              <a:t>What is a disciple?</a:t>
            </a:r>
            <a:endParaRPr sz="3100"/>
          </a:p>
          <a:p>
            <a:pPr lvl="1" marL="979663" indent="-382763" algn="l">
              <a:buSzPct val="171000"/>
              <a:buChar char="•"/>
              <a:defRPr sz="1800"/>
            </a:pPr>
            <a:r>
              <a:rPr sz="3100"/>
              <a:t>How can I become a disciple?</a:t>
            </a:r>
            <a:endParaRPr sz="3100"/>
          </a:p>
          <a:p>
            <a:pPr lvl="1" marL="979663" indent="-382763" algn="l">
              <a:buSzPct val="171000"/>
              <a:buChar char="•"/>
              <a:defRPr sz="1800"/>
            </a:pPr>
            <a:r>
              <a:rPr sz="3100"/>
              <a:t>Habits of a disciple</a:t>
            </a:r>
            <a:endParaRPr sz="3100"/>
          </a:p>
          <a:p>
            <a:pPr lvl="1" marL="979663" indent="-382763" algn="l">
              <a:buSzPct val="171000"/>
              <a:buChar char="•"/>
              <a:defRPr sz="1800"/>
            </a:pPr>
            <a:r>
              <a:rPr sz="3100"/>
              <a:t>What is YOUR next step?</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nvSpPr>
        <p:spPr>
          <a:xfrm>
            <a:off x="609600" y="101599"/>
            <a:ext cx="13143235" cy="5410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1600"/>
          </a:p>
          <a:p>
            <a:pPr lvl="0" algn="l">
              <a:defRPr sz="1800"/>
            </a:pPr>
            <a:r>
              <a:rPr sz="3600"/>
              <a:t>Formulating Your Next Step Plan:  Step 2</a:t>
            </a:r>
            <a:endParaRPr sz="3600"/>
          </a:p>
          <a:p>
            <a:pPr lvl="0" algn="l">
              <a:defRPr sz="1800"/>
            </a:pPr>
            <a:endParaRPr sz="3400"/>
          </a:p>
          <a:p>
            <a:pPr lvl="0" algn="l">
              <a:defRPr sz="1800"/>
            </a:pPr>
            <a:r>
              <a:rPr sz="3400"/>
              <a:t>	Session 3 </a:t>
            </a:r>
            <a:endParaRPr sz="3400">
              <a:solidFill>
                <a:srgbClr val="C82506"/>
              </a:solidFill>
            </a:endParaRPr>
          </a:p>
          <a:p>
            <a:pPr lvl="1" marL="979663" indent="-382763" algn="l">
              <a:buSzPct val="171000"/>
              <a:buChar char="•"/>
              <a:defRPr sz="1800"/>
            </a:pPr>
            <a:r>
              <a:rPr sz="3100"/>
              <a:t>What is the purpose of groups?</a:t>
            </a:r>
            <a:endParaRPr sz="3100"/>
          </a:p>
          <a:p>
            <a:pPr lvl="1" marL="802053" indent="-205153" algn="l">
              <a:buSzPct val="171000"/>
              <a:buChar char="•"/>
              <a:defRPr sz="1800"/>
            </a:pPr>
            <a:r>
              <a:rPr sz="3100"/>
              <a:t> Growing in the Word and relationships</a:t>
            </a:r>
            <a:r>
              <a:rPr sz="3100">
                <a:solidFill>
                  <a:srgbClr val="C82506"/>
                </a:solidFill>
              </a:rPr>
              <a:t> </a:t>
            </a:r>
            <a:endParaRPr sz="3100">
              <a:solidFill>
                <a:srgbClr val="C82506"/>
              </a:solidFill>
            </a:endParaRPr>
          </a:p>
          <a:p>
            <a:pPr lvl="1" marL="802053" indent="-205153" algn="l">
              <a:buSzPct val="171000"/>
              <a:buChar char="•"/>
              <a:defRPr sz="1800"/>
            </a:pPr>
            <a:r>
              <a:rPr sz="3100"/>
              <a:t>How do groups work?</a:t>
            </a:r>
            <a:endParaRPr sz="3100"/>
          </a:p>
          <a:p>
            <a:pPr lvl="1" marL="802053" indent="-205153" algn="l">
              <a:buSzPct val="171000"/>
              <a:buChar char="•"/>
              <a:defRPr sz="1800"/>
            </a:pPr>
            <a:r>
              <a:rPr sz="3100"/>
              <a:t> What is YOUR next step?</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nvSpPr>
        <p:spPr>
          <a:xfrm>
            <a:off x="609600" y="101600"/>
            <a:ext cx="13287402" cy="4965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1600"/>
          </a:p>
          <a:p>
            <a:pPr lvl="0" algn="l">
              <a:defRPr sz="1800"/>
            </a:pPr>
            <a:r>
              <a:rPr sz="3600"/>
              <a:t>Formulating Your Next Step Plan:  Step 2</a:t>
            </a:r>
            <a:endParaRPr sz="3600"/>
          </a:p>
          <a:p>
            <a:pPr lvl="0" algn="l">
              <a:defRPr sz="1800"/>
            </a:pPr>
            <a:endParaRPr sz="3400"/>
          </a:p>
          <a:p>
            <a:pPr lvl="0" algn="l">
              <a:defRPr sz="1800"/>
            </a:pPr>
            <a:r>
              <a:rPr sz="3400"/>
              <a:t>	Session 4 </a:t>
            </a:r>
            <a:endParaRPr sz="3100">
              <a:solidFill>
                <a:srgbClr val="C82506"/>
              </a:solidFill>
            </a:endParaRPr>
          </a:p>
          <a:p>
            <a:pPr lvl="1" marL="1056459" indent="-459559" algn="l">
              <a:buSzPct val="171000"/>
              <a:buChar char="•"/>
              <a:defRPr sz="1800"/>
            </a:pPr>
            <a:r>
              <a:rPr sz="3100"/>
              <a:t>God’s plan for you to serve</a:t>
            </a:r>
            <a:endParaRPr sz="3100">
              <a:solidFill>
                <a:srgbClr val="C82506"/>
              </a:solidFill>
            </a:endParaRPr>
          </a:p>
          <a:p>
            <a:pPr lvl="1" marL="1056459" indent="-459559" algn="l">
              <a:buSzPct val="171000"/>
              <a:buChar char="•"/>
              <a:defRPr sz="1800"/>
            </a:pPr>
            <a:r>
              <a:rPr sz="3100"/>
              <a:t>Intro of spiritual gifts</a:t>
            </a:r>
            <a:endParaRPr sz="3100"/>
          </a:p>
          <a:p>
            <a:pPr lvl="1" marL="1056459" indent="-459559" algn="l">
              <a:buSzPct val="171000"/>
              <a:buChar char="•"/>
              <a:defRPr sz="1800"/>
            </a:pPr>
            <a:r>
              <a:rPr sz="3100"/>
              <a:t>Ministry Teams</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Shape 46"/>
          <p:cNvSpPr/>
          <p:nvPr/>
        </p:nvSpPr>
        <p:spPr>
          <a:xfrm>
            <a:off x="609600" y="101599"/>
            <a:ext cx="13200761" cy="6083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1600"/>
          </a:p>
          <a:p>
            <a:pPr lvl="0" algn="l">
              <a:defRPr sz="1800"/>
            </a:pPr>
            <a:r>
              <a:rPr sz="3600"/>
              <a:t>Formulating Your Next Step Plan:  Handoffs</a:t>
            </a:r>
            <a:endParaRPr sz="3600"/>
          </a:p>
          <a:p>
            <a:pPr lvl="0" algn="l">
              <a:defRPr sz="1800"/>
            </a:pPr>
            <a:endParaRPr sz="3600"/>
          </a:p>
          <a:p>
            <a:pPr lvl="0" algn="l">
              <a:defRPr sz="1800"/>
            </a:pPr>
            <a:r>
              <a:rPr sz="3600"/>
              <a:t>Handoffs between your follow up process and groups or teams are the most important portion of your process.</a:t>
            </a:r>
            <a:endParaRPr sz="3600"/>
          </a:p>
          <a:p>
            <a:pPr lvl="0" algn="l">
              <a:defRPr sz="1800"/>
            </a:pPr>
            <a:endParaRPr sz="3400"/>
          </a:p>
          <a:p>
            <a:pPr lvl="0" algn="l">
              <a:defRPr sz="1800"/>
            </a:pPr>
            <a:r>
              <a:rPr sz="3400"/>
              <a:t>	Effective handoffs require:</a:t>
            </a:r>
            <a:endParaRPr sz="3400"/>
          </a:p>
          <a:p>
            <a:pPr lvl="1" marL="1016705" indent="-419805" algn="l">
              <a:buSzPct val="171000"/>
              <a:buChar char="•"/>
              <a:defRPr sz="1800"/>
            </a:pPr>
            <a:r>
              <a:rPr sz="3100"/>
              <a:t>Tracking</a:t>
            </a:r>
            <a:endParaRPr sz="3100"/>
          </a:p>
          <a:p>
            <a:pPr lvl="1" marL="1016705" indent="-419805" algn="l">
              <a:buSzPct val="171000"/>
              <a:buChar char="•"/>
              <a:defRPr sz="1800"/>
            </a:pPr>
            <a:r>
              <a:rPr sz="3100"/>
              <a:t>Accountability</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 name="Shape 12"/>
          <p:cNvSpPr/>
          <p:nvPr/>
        </p:nvSpPr>
        <p:spPr>
          <a:xfrm>
            <a:off x="609600" y="101599"/>
            <a:ext cx="13317572" cy="6045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3600"/>
          </a:p>
          <a:p>
            <a:pPr lvl="0" algn="l">
              <a:defRPr sz="1800"/>
            </a:pPr>
            <a:r>
              <a:rPr sz="3600"/>
              <a:t>Completing the strategies and efforts of the first 48 hours after a guest’s visit is only the beginning of assimilating them into your local church.</a:t>
            </a:r>
            <a:endParaRPr sz="3600"/>
          </a:p>
          <a:p>
            <a:pPr lvl="0" algn="l">
              <a:defRPr sz="1800"/>
            </a:pPr>
            <a:endParaRPr sz="3600"/>
          </a:p>
          <a:p>
            <a:pPr lvl="0" algn="l">
              <a:defRPr sz="1800"/>
            </a:pPr>
            <a:r>
              <a:rPr sz="3600"/>
              <a:t>By creating a Next Step process that focuses on the goal of retaining 1/4 of your guests you can be assured of continual and sustainable growth. </a:t>
            </a: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nvSpPr>
        <p:spPr>
          <a:xfrm>
            <a:off x="609600" y="101600"/>
            <a:ext cx="13237707" cy="8229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r>
              <a:rPr sz="5600">
                <a:solidFill>
                  <a:srgbClr val="A7A9AB"/>
                </a:solidFill>
              </a:rPr>
              <a:t>	The 1/4 Goal</a:t>
            </a:r>
            <a:endParaRPr sz="5600">
              <a:solidFill>
                <a:srgbClr val="A7A9AB"/>
              </a:solidFill>
            </a:endParaRPr>
          </a:p>
          <a:p>
            <a:pPr lvl="0" algn="l">
              <a:defRPr sz="1800"/>
            </a:pPr>
            <a:endParaRPr sz="3600"/>
          </a:p>
          <a:p>
            <a:pPr lvl="0" marL="228600" indent="-228600" algn="l">
              <a:buSzPct val="100000"/>
              <a:buChar char="-"/>
              <a:defRPr sz="1800"/>
            </a:pPr>
            <a:r>
              <a:rPr sz="3600"/>
              <a:t>If your church averages 5 guests per week, that would total 260 guests per year.</a:t>
            </a:r>
            <a:endParaRPr sz="3600"/>
          </a:p>
          <a:p>
            <a:pPr lvl="0" algn="l">
              <a:defRPr sz="1800"/>
            </a:pPr>
            <a:endParaRPr sz="3600"/>
          </a:p>
          <a:p>
            <a:pPr lvl="0" marL="228600" indent="-228600" algn="l">
              <a:buSzPct val="100000"/>
              <a:buChar char="-"/>
              <a:defRPr sz="1800"/>
            </a:pPr>
            <a:r>
              <a:rPr baseline="5555" sz="3600"/>
              <a:t>If 1/4 of those guests complete the Next Step process and you complete a successful hand off, your average attendance will have grown by 65 people!</a:t>
            </a:r>
            <a:endParaRPr baseline="5555" sz="3600"/>
          </a:p>
          <a:p>
            <a:pPr lvl="0" algn="l">
              <a:defRPr sz="1800"/>
            </a:pPr>
            <a:endParaRPr baseline="5555" sz="3600"/>
          </a:p>
          <a:p>
            <a:pPr lvl="0" algn="l">
              <a:defRPr sz="1800"/>
            </a:pPr>
            <a:r>
              <a:rPr sz="3600"/>
              <a:t>Connecting guests and helping people complete your process leads to growth and discipleship. By applying the 1/4 Goal you will achieve 						sustainable growth not just in your church but also on 									your ministry teams and groups.</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Shape 51"/>
          <p:cNvSpPr/>
          <p:nvPr/>
        </p:nvSpPr>
        <p:spPr>
          <a:xfrm>
            <a:off x="609600" y="98621"/>
            <a:ext cx="13237999" cy="3962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solidFill>
                  <a:srgbClr val="0B0402"/>
                </a:solidFill>
              </a:rPr>
              <a:t>The Formula of Next Steps</a:t>
            </a:r>
            <a:endParaRPr sz="6600">
              <a:solidFill>
                <a:srgbClr val="0B0402"/>
              </a:solidFill>
            </a:endParaRPr>
          </a:p>
          <a:p>
            <a:pPr lvl="0" algn="l">
              <a:defRPr sz="1800"/>
            </a:pPr>
            <a:r>
              <a:rPr sz="5600">
                <a:solidFill>
                  <a:srgbClr val="A7A9AB"/>
                </a:solidFill>
              </a:rPr>
              <a:t>	White Board</a:t>
            </a:r>
            <a:endParaRPr sz="5600">
              <a:solidFill>
                <a:srgbClr val="A7A9AB"/>
              </a:solidFill>
            </a:endParaRPr>
          </a:p>
          <a:p>
            <a:pPr lvl="0" algn="l">
              <a:defRPr sz="1800"/>
            </a:pPr>
            <a:endParaRPr sz="3600"/>
          </a:p>
          <a:p>
            <a:pPr lvl="0" algn="l">
              <a:defRPr sz="1800"/>
            </a:pPr>
            <a:r>
              <a:rPr sz="3600"/>
              <a:t>How to Begin your process</a:t>
            </a:r>
            <a:endParaRPr sz="3600"/>
          </a:p>
          <a:p>
            <a:pPr lvl="0" algn="l">
              <a:defRPr sz="1800"/>
            </a:pPr>
            <a:endParaRPr sz="3600"/>
          </a:p>
          <a:p>
            <a:pPr lvl="0" algn="l">
              <a:defRPr sz="1800"/>
            </a:pPr>
            <a:r>
              <a:rPr sz="3600"/>
              <a:t>Creating a follow up process is most like building a bridge. </a:t>
            </a: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 name="Shape 53"/>
          <p:cNvSpPr/>
          <p:nvPr/>
        </p:nvSpPr>
        <p:spPr>
          <a:xfrm>
            <a:off x="609600" y="100733"/>
            <a:ext cx="13232427" cy="6997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solidFill>
                  <a:srgbClr val="0B0402"/>
                </a:solidFill>
              </a:rPr>
              <a:t>The Formula of Next Steps</a:t>
            </a:r>
            <a:endParaRPr sz="6600">
              <a:solidFill>
                <a:srgbClr val="0B0402"/>
              </a:solidFill>
            </a:endParaRPr>
          </a:p>
          <a:p>
            <a:pPr lvl="0" algn="l">
              <a:defRPr sz="1800"/>
            </a:pPr>
            <a:r>
              <a:rPr sz="5600">
                <a:solidFill>
                  <a:srgbClr val="A7A9AB"/>
                </a:solidFill>
              </a:rPr>
              <a:t>	White Board</a:t>
            </a:r>
            <a:endParaRPr sz="5600">
              <a:solidFill>
                <a:srgbClr val="A7A9AB"/>
              </a:solidFill>
            </a:endParaRPr>
          </a:p>
          <a:p>
            <a:pPr lvl="0" algn="l">
              <a:defRPr sz="1800"/>
            </a:pPr>
            <a:endParaRPr sz="2400"/>
          </a:p>
          <a:p>
            <a:pPr lvl="0" algn="l">
              <a:defRPr sz="1800"/>
            </a:pPr>
            <a:r>
              <a:rPr sz="3600"/>
              <a:t>How to Begin your process</a:t>
            </a:r>
            <a:endParaRPr sz="3600"/>
          </a:p>
          <a:p>
            <a:pPr lvl="0" algn="l">
              <a:defRPr sz="1800"/>
            </a:pPr>
            <a:endParaRPr sz="3200"/>
          </a:p>
          <a:p>
            <a:pPr lvl="0" algn="l">
              <a:defRPr sz="1800"/>
            </a:pPr>
            <a:r>
              <a:rPr sz="3200"/>
              <a:t>	Avg. Sunday AM Attendance:	 &lt;120			</a:t>
            </a:r>
            <a:endParaRPr sz="3200"/>
          </a:p>
          <a:p>
            <a:pPr lvl="0" algn="l">
              <a:defRPr sz="1800"/>
            </a:pPr>
            <a:endParaRPr sz="3200"/>
          </a:p>
          <a:p>
            <a:pPr lvl="0" algn="l">
              <a:defRPr sz="1800"/>
            </a:pPr>
            <a:r>
              <a:rPr sz="3200"/>
              <a:t>	Frequency:  Quarterly </a:t>
            </a:r>
            <a:endParaRPr sz="3200"/>
          </a:p>
          <a:p>
            <a:pPr lvl="0" algn="l">
              <a:defRPr sz="1800"/>
            </a:pPr>
            <a:r>
              <a:rPr sz="3200"/>
              <a:t>			</a:t>
            </a:r>
            <a:endParaRPr sz="3200"/>
          </a:p>
          <a:p>
            <a:pPr lvl="0" algn="l">
              <a:defRPr sz="1800"/>
            </a:pPr>
            <a:r>
              <a:rPr sz="3200"/>
              <a:t>	Suggested Gathering:  Luncheon after Sunday service</a:t>
            </a:r>
            <a:endParaRPr sz="3200"/>
          </a:p>
          <a:p>
            <a:pPr lvl="0" algn="l">
              <a:defRPr sz="1800"/>
            </a:pPr>
            <a:endParaRPr sz="3200"/>
          </a:p>
          <a:p>
            <a:pPr lvl="0" algn="l">
              <a:defRPr sz="1800"/>
            </a:pPr>
            <a:r>
              <a:rPr sz="3600"/>
              <a:t>Following the gathering the Pastor should use the next 4 Wednesday services to work through ‘connect track’ material.</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nvSpPr>
        <p:spPr>
          <a:xfrm>
            <a:off x="609600" y="101600"/>
            <a:ext cx="13163656" cy="6997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solidFill>
                  <a:srgbClr val="0B0402"/>
                </a:solidFill>
              </a:rPr>
              <a:t>The Formula of Next Steps</a:t>
            </a:r>
            <a:endParaRPr sz="6600">
              <a:solidFill>
                <a:srgbClr val="0B0402"/>
              </a:solidFill>
            </a:endParaRPr>
          </a:p>
          <a:p>
            <a:pPr lvl="0" algn="l">
              <a:defRPr sz="1800"/>
            </a:pPr>
            <a:r>
              <a:rPr sz="5600">
                <a:solidFill>
                  <a:srgbClr val="A7A9AB"/>
                </a:solidFill>
              </a:rPr>
              <a:t>	White Board</a:t>
            </a:r>
            <a:endParaRPr sz="5600">
              <a:solidFill>
                <a:srgbClr val="A7A9AB"/>
              </a:solidFill>
            </a:endParaRPr>
          </a:p>
          <a:p>
            <a:pPr lvl="0" algn="l">
              <a:defRPr sz="1800"/>
            </a:pPr>
            <a:endParaRPr sz="2400"/>
          </a:p>
          <a:p>
            <a:pPr lvl="0" algn="l">
              <a:defRPr sz="1800"/>
            </a:pPr>
            <a:r>
              <a:rPr sz="3600"/>
              <a:t>How to Begin your process</a:t>
            </a:r>
            <a:endParaRPr sz="3600"/>
          </a:p>
          <a:p>
            <a:pPr lvl="0" algn="l">
              <a:defRPr sz="1800"/>
            </a:pPr>
            <a:endParaRPr sz="3200"/>
          </a:p>
          <a:p>
            <a:pPr lvl="0" algn="l">
              <a:defRPr sz="1800"/>
            </a:pPr>
            <a:r>
              <a:rPr sz="3200"/>
              <a:t>	Avg. Sunday AM Attendance:	 150 - 250		</a:t>
            </a:r>
            <a:endParaRPr sz="3200"/>
          </a:p>
          <a:p>
            <a:pPr lvl="0" algn="l">
              <a:defRPr sz="1800"/>
            </a:pPr>
            <a:endParaRPr sz="3200"/>
          </a:p>
          <a:p>
            <a:pPr lvl="0" algn="l">
              <a:defRPr sz="1800"/>
            </a:pPr>
            <a:r>
              <a:rPr sz="3200"/>
              <a:t>	Frequency: 	Monthly	</a:t>
            </a:r>
            <a:endParaRPr sz="3200"/>
          </a:p>
          <a:p>
            <a:pPr lvl="0" algn="l">
              <a:defRPr sz="1800"/>
            </a:pPr>
            <a:r>
              <a:rPr sz="3200"/>
              <a:t>	</a:t>
            </a:r>
            <a:endParaRPr sz="3200"/>
          </a:p>
          <a:p>
            <a:pPr lvl="0" algn="l">
              <a:defRPr sz="1800"/>
            </a:pPr>
            <a:r>
              <a:rPr sz="3200"/>
              <a:t>	Suggested Gathering: Luncheon after Sunday service</a:t>
            </a:r>
            <a:endParaRPr sz="3200"/>
          </a:p>
          <a:p>
            <a:pPr lvl="0" algn="l">
              <a:defRPr sz="1800"/>
            </a:pPr>
            <a:r>
              <a:rPr sz="3200"/>
              <a:t>	</a:t>
            </a:r>
            <a:endParaRPr sz="3200"/>
          </a:p>
          <a:p>
            <a:pPr lvl="0" algn="l">
              <a:defRPr sz="1800"/>
            </a:pPr>
            <a:r>
              <a:rPr sz="3600"/>
              <a:t>Following the gathering use a 4-week class (Sundays or Mid Week) to work through ‘connect track’ material.</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 name="Shape 57"/>
          <p:cNvSpPr/>
          <p:nvPr/>
        </p:nvSpPr>
        <p:spPr>
          <a:xfrm>
            <a:off x="609600" y="101600"/>
            <a:ext cx="13260436" cy="6997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solidFill>
                  <a:srgbClr val="0B0402"/>
                </a:solidFill>
              </a:rPr>
              <a:t>The Formula of Next Steps</a:t>
            </a:r>
            <a:endParaRPr sz="6600">
              <a:solidFill>
                <a:srgbClr val="0B0402"/>
              </a:solidFill>
            </a:endParaRPr>
          </a:p>
          <a:p>
            <a:pPr lvl="0" algn="l">
              <a:defRPr sz="1800"/>
            </a:pPr>
            <a:r>
              <a:rPr sz="5600">
                <a:solidFill>
                  <a:srgbClr val="A7A9AB"/>
                </a:solidFill>
              </a:rPr>
              <a:t>	White Board</a:t>
            </a:r>
            <a:endParaRPr sz="5600">
              <a:solidFill>
                <a:srgbClr val="A7A9AB"/>
              </a:solidFill>
            </a:endParaRPr>
          </a:p>
          <a:p>
            <a:pPr lvl="0" algn="l">
              <a:defRPr sz="1800"/>
            </a:pPr>
            <a:endParaRPr sz="2400"/>
          </a:p>
          <a:p>
            <a:pPr lvl="0" algn="l">
              <a:defRPr sz="1800"/>
            </a:pPr>
            <a:r>
              <a:rPr sz="3600"/>
              <a:t>How to Begin your process</a:t>
            </a:r>
            <a:endParaRPr sz="3600"/>
          </a:p>
          <a:p>
            <a:pPr lvl="0" algn="l">
              <a:defRPr sz="1800"/>
            </a:pPr>
            <a:endParaRPr sz="3200"/>
          </a:p>
          <a:p>
            <a:pPr lvl="0" algn="l">
              <a:defRPr sz="1800"/>
            </a:pPr>
            <a:r>
              <a:rPr sz="3200"/>
              <a:t>	Avg. Sunday AM Attendance:  300 - 500		</a:t>
            </a:r>
            <a:endParaRPr sz="3200"/>
          </a:p>
          <a:p>
            <a:pPr lvl="0" algn="l">
              <a:defRPr sz="1800"/>
            </a:pPr>
            <a:endParaRPr sz="3200"/>
          </a:p>
          <a:p>
            <a:pPr lvl="0" algn="l">
              <a:defRPr sz="1800"/>
            </a:pPr>
            <a:r>
              <a:rPr sz="3200"/>
              <a:t>	Frequency:  Monthly	</a:t>
            </a:r>
            <a:endParaRPr sz="3200"/>
          </a:p>
          <a:p>
            <a:pPr lvl="0" algn="l">
              <a:defRPr sz="1800"/>
            </a:pPr>
            <a:endParaRPr sz="3200"/>
          </a:p>
          <a:p>
            <a:pPr lvl="0" algn="l">
              <a:defRPr sz="1800"/>
            </a:pPr>
            <a:r>
              <a:rPr sz="3200"/>
              <a:t>	Suggested Gathering:  Breakfast before worship service</a:t>
            </a:r>
            <a:endParaRPr sz="3200"/>
          </a:p>
          <a:p>
            <a:pPr lvl="0" algn="l">
              <a:defRPr sz="1800"/>
            </a:pPr>
            <a:r>
              <a:rPr sz="3200"/>
              <a:t>			</a:t>
            </a:r>
            <a:endParaRPr sz="3200"/>
          </a:p>
          <a:p>
            <a:pPr lvl="0" algn="l">
              <a:defRPr sz="1800"/>
            </a:pPr>
            <a:r>
              <a:rPr sz="3600"/>
              <a:t>‘Connect Track’ sessions should be offered as regular mid-week programming (4 sessions)</a:t>
            </a: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nvSpPr>
        <p:spPr>
          <a:xfrm>
            <a:off x="609600" y="101600"/>
            <a:ext cx="13323535" cy="6997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solidFill>
                  <a:srgbClr val="0B0402"/>
                </a:solidFill>
              </a:rPr>
              <a:t>The Formula of Next Steps</a:t>
            </a:r>
            <a:endParaRPr sz="6600">
              <a:solidFill>
                <a:srgbClr val="0B0402"/>
              </a:solidFill>
            </a:endParaRPr>
          </a:p>
          <a:p>
            <a:pPr lvl="0" algn="l">
              <a:defRPr sz="1800"/>
            </a:pPr>
            <a:r>
              <a:rPr sz="5600">
                <a:solidFill>
                  <a:srgbClr val="A7A9AB"/>
                </a:solidFill>
              </a:rPr>
              <a:t>	White Board</a:t>
            </a:r>
            <a:endParaRPr sz="5600">
              <a:solidFill>
                <a:srgbClr val="A7A9AB"/>
              </a:solidFill>
            </a:endParaRPr>
          </a:p>
          <a:p>
            <a:pPr lvl="0" algn="l">
              <a:defRPr sz="1800"/>
            </a:pPr>
            <a:endParaRPr sz="2400"/>
          </a:p>
          <a:p>
            <a:pPr lvl="0" algn="l">
              <a:defRPr sz="1800"/>
            </a:pPr>
            <a:r>
              <a:rPr sz="3600"/>
              <a:t>How to Begin your process</a:t>
            </a:r>
            <a:endParaRPr sz="3600"/>
          </a:p>
          <a:p>
            <a:pPr lvl="0" algn="l">
              <a:defRPr sz="1800"/>
            </a:pPr>
            <a:endParaRPr sz="3200"/>
          </a:p>
          <a:p>
            <a:pPr lvl="0" algn="l">
              <a:defRPr sz="1800"/>
            </a:pPr>
            <a:r>
              <a:rPr sz="3200"/>
              <a:t>	Avg. Sunday AM Attendance:	 500+		</a:t>
            </a:r>
            <a:endParaRPr sz="3200"/>
          </a:p>
          <a:p>
            <a:pPr lvl="0" algn="l">
              <a:defRPr sz="1800"/>
            </a:pPr>
            <a:endParaRPr sz="3200"/>
          </a:p>
          <a:p>
            <a:pPr lvl="0" algn="l">
              <a:defRPr sz="1800"/>
            </a:pPr>
            <a:r>
              <a:rPr sz="3200"/>
              <a:t>	Frequency:   Weekly	</a:t>
            </a:r>
            <a:endParaRPr sz="3200"/>
          </a:p>
          <a:p>
            <a:pPr lvl="0" algn="l">
              <a:defRPr sz="1800"/>
            </a:pPr>
            <a:endParaRPr sz="3200"/>
          </a:p>
          <a:p>
            <a:pPr lvl="0" algn="l">
              <a:defRPr sz="1800"/>
            </a:pPr>
            <a:r>
              <a:rPr sz="3200"/>
              <a:t>	Suggested Gathering: Breakfast before worship service</a:t>
            </a:r>
            <a:endParaRPr sz="3200"/>
          </a:p>
          <a:p>
            <a:pPr lvl="0" algn="l">
              <a:defRPr sz="1800"/>
            </a:pPr>
            <a:r>
              <a:rPr sz="3200"/>
              <a:t>			</a:t>
            </a:r>
            <a:endParaRPr sz="3200"/>
          </a:p>
          <a:p>
            <a:pPr lvl="0" algn="l">
              <a:defRPr sz="1800"/>
            </a:pPr>
            <a:r>
              <a:rPr sz="3600"/>
              <a:t>‘Connect Track’ sessions should be offered every Sunday parallel to the Breakfast (4 sessions)</a:t>
            </a:r>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Shape 62"/>
          <p:cNvSpPr/>
          <p:nvPr/>
        </p:nvSpPr>
        <p:spPr>
          <a:xfrm>
            <a:off x="609600" y="101599"/>
            <a:ext cx="13292595" cy="72009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lvl="0" algn="l">
              <a:defRPr sz="1800"/>
            </a:pPr>
            <a:r>
              <a:rPr sz="6600"/>
              <a:t>The Formula of Next Steps</a:t>
            </a:r>
            <a:endParaRPr sz="6600"/>
          </a:p>
          <a:p>
            <a:pPr lvl="0" algn="l">
              <a:defRPr sz="1800"/>
            </a:pPr>
            <a:r>
              <a:rPr sz="5600">
                <a:solidFill>
                  <a:srgbClr val="A7A9AB"/>
                </a:solidFill>
              </a:rPr>
              <a:t>	Lab</a:t>
            </a:r>
            <a:endParaRPr i="1" sz="5600">
              <a:solidFill>
                <a:srgbClr val="A7A9AB"/>
              </a:solidFill>
            </a:endParaRPr>
          </a:p>
          <a:p>
            <a:pPr lvl="0" algn="l">
              <a:defRPr sz="1800"/>
            </a:pPr>
            <a:endParaRPr b="1" i="1" sz="2000"/>
          </a:p>
          <a:p>
            <a:pPr lvl="0" algn="l">
              <a:defRPr sz="1800"/>
            </a:pPr>
            <a:r>
              <a:rPr b="1" i="1" sz="3600"/>
              <a:t>Checklist:</a:t>
            </a:r>
            <a:r>
              <a:rPr b="1" sz="3600"/>
              <a:t> </a:t>
            </a:r>
            <a:endParaRPr b="1" sz="3600"/>
          </a:p>
          <a:p>
            <a:pPr lvl="0" algn="l">
              <a:buSzPct val="125000"/>
              <a:buFont typeface="Lucida Grande"/>
              <a:buChar char="✓"/>
              <a:defRPr sz="1800"/>
            </a:pPr>
            <a:r>
              <a:rPr b="1" sz="2400"/>
              <a:t>Schedule </a:t>
            </a:r>
            <a:r>
              <a:rPr sz="2400"/>
              <a:t>A time to map out your 48 hour window</a:t>
            </a:r>
            <a:endParaRPr sz="2400"/>
          </a:p>
          <a:p>
            <a:pPr lvl="0" algn="l">
              <a:buSzPct val="125000"/>
              <a:buFont typeface="Lucida Grande"/>
              <a:buChar char="✓"/>
              <a:defRPr sz="1800"/>
            </a:pPr>
            <a:r>
              <a:rPr b="1" sz="2400"/>
              <a:t>Read </a:t>
            </a:r>
            <a:r>
              <a:rPr sz="2400"/>
              <a:t>the provided Connect Track materials, and edit them to fit your church.</a:t>
            </a:r>
            <a:endParaRPr sz="2400"/>
          </a:p>
          <a:p>
            <a:pPr lvl="0" algn="l">
              <a:buSzPct val="125000"/>
              <a:buFont typeface="Lucida Grande"/>
              <a:buChar char="✓"/>
              <a:defRPr sz="1800"/>
            </a:pPr>
            <a:r>
              <a:rPr b="1" sz="2400"/>
              <a:t>Meet </a:t>
            </a:r>
            <a:r>
              <a:rPr sz="2400"/>
              <a:t>to begin organizing to create a database, or improve the database you currently use.</a:t>
            </a:r>
            <a:endParaRPr sz="2400"/>
          </a:p>
          <a:p>
            <a:pPr lvl="0"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endParaRPr sz="1500"/>
          </a:p>
          <a:p>
            <a:pPr lvl="0"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endParaRPr sz="1500"/>
          </a:p>
          <a:p>
            <a:pPr lvl="0"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r>
              <a:rPr b="1" sz="3600"/>
              <a:t>Discussion Questions:</a:t>
            </a:r>
            <a:endParaRPr b="1" sz="3600"/>
          </a:p>
          <a:p>
            <a:pPr lvl="0"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r>
              <a:rPr sz="2400"/>
              <a:t>? Based on our ability to steward, should God send us guests, why or why not?</a:t>
            </a:r>
            <a:endParaRPr b="1" sz="2400"/>
          </a:p>
          <a:p>
            <a:pPr lvl="0"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r>
              <a:rPr b="1" sz="2400"/>
              <a:t>?</a:t>
            </a:r>
            <a:r>
              <a:rPr sz="2400"/>
              <a:t> How can we improve capturing information in our services?</a:t>
            </a:r>
            <a:endParaRPr sz="2400"/>
          </a:p>
          <a:p>
            <a:pPr lvl="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r>
              <a:rPr sz="2400"/>
              <a:t>? Is our process addressing their a guests initial need for care and relationship? </a:t>
            </a:r>
            <a:endParaRPr sz="2400"/>
          </a:p>
          <a:p>
            <a:pPr lvl="0"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r>
              <a:rPr sz="2400"/>
              <a:t>? What steps do we need to take to become more consistent.</a:t>
            </a:r>
            <a:endParaRPr sz="2200"/>
          </a:p>
          <a:p>
            <a:pPr lvl="0"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endParaRPr sz="1500"/>
          </a:p>
          <a:p>
            <a:pPr lvl="0" algn="l">
              <a:defRPr sz="1800"/>
            </a:pPr>
            <a:endParaRPr i="1" sz="1500"/>
          </a:p>
          <a:p>
            <a:pPr lvl="0" algn="l">
              <a:defRPr sz="1800"/>
            </a:pPr>
            <a:r>
              <a:rPr b="1" i="1" sz="3600"/>
              <a:t>Tools</a:t>
            </a:r>
            <a:r>
              <a:rPr b="1" sz="3600"/>
              <a:t>: </a:t>
            </a:r>
            <a:r>
              <a:rPr sz="2400"/>
              <a:t> Next Step Materials</a:t>
            </a: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 name="Shape 14"/>
          <p:cNvSpPr/>
          <p:nvPr/>
        </p:nvSpPr>
        <p:spPr>
          <a:xfrm>
            <a:off x="609600" y="101600"/>
            <a:ext cx="13303616" cy="262934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3600"/>
          </a:p>
          <a:p>
            <a:pPr lvl="0" algn="l">
              <a:defRPr sz="1800"/>
            </a:pPr>
            <a:r>
              <a:rPr sz="3600"/>
              <a:t>“</a:t>
            </a:r>
            <a:r>
              <a:rPr i="1" sz="3600"/>
              <a:t>And they devoted themselves to the apostles’ teaching and the fellowship, to the breaking of bread and the prayers.</a:t>
            </a:r>
            <a:r>
              <a:rPr sz="3600"/>
              <a:t>”   - Act 2:42</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 name="Shape 16"/>
          <p:cNvSpPr/>
          <p:nvPr/>
        </p:nvSpPr>
        <p:spPr>
          <a:xfrm>
            <a:off x="609600" y="101599"/>
            <a:ext cx="13030391" cy="5080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endParaRPr sz="3400"/>
          </a:p>
          <a:p>
            <a:pPr lvl="0" algn="l">
              <a:defRPr sz="1800"/>
            </a:pPr>
            <a:r>
              <a:rPr sz="3600"/>
              <a:t>Top 5 Reasons Follow Up Fails:</a:t>
            </a:r>
            <a:endParaRPr sz="3600"/>
          </a:p>
          <a:p>
            <a:pPr lvl="0" algn="l">
              <a:defRPr sz="1800"/>
            </a:pPr>
            <a:r>
              <a:rPr sz="3600"/>
              <a:t>	</a:t>
            </a:r>
            <a:endParaRPr sz="3400"/>
          </a:p>
          <a:p>
            <a:pPr lvl="1" marL="928799" indent="-331899" algn="l">
              <a:buSzPct val="171000"/>
              <a:buChar char="•"/>
              <a:defRPr sz="1800"/>
            </a:pPr>
            <a:r>
              <a:rPr sz="3400"/>
              <a:t>Delay</a:t>
            </a:r>
            <a:endParaRPr sz="3400"/>
          </a:p>
          <a:p>
            <a:pPr lvl="0" algn="l">
              <a:defRPr sz="1800"/>
            </a:pPr>
            <a:r>
              <a:rPr sz="3400"/>
              <a:t>	</a:t>
            </a:r>
            <a:endParaRPr sz="3400"/>
          </a:p>
          <a:p>
            <a:pPr lvl="1" marL="977900" indent="-381000" algn="l">
              <a:buSzPct val="171000"/>
              <a:buChar char="•"/>
              <a:defRPr sz="1800"/>
            </a:pPr>
            <a:r>
              <a:rPr sz="3400"/>
              <a:t>Inconsistent</a:t>
            </a:r>
            <a:endParaRPr sz="3400"/>
          </a:p>
          <a:p>
            <a:pPr lvl="0" algn="l">
              <a:defRPr sz="1800"/>
            </a:pPr>
            <a:r>
              <a:rPr sz="3400"/>
              <a:t>	</a:t>
            </a:r>
            <a:endParaRPr sz="3400"/>
          </a:p>
          <a:p>
            <a:pPr lvl="1" marL="977900" indent="-381000" algn="l">
              <a:buSzPct val="171000"/>
              <a:buChar char="•"/>
              <a:defRPr sz="1800"/>
            </a:pPr>
            <a:r>
              <a:rPr sz="3400"/>
              <a:t>Insincere</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 name="Shape 18"/>
          <p:cNvSpPr/>
          <p:nvPr/>
        </p:nvSpPr>
        <p:spPr>
          <a:xfrm>
            <a:off x="609600" y="114299"/>
            <a:ext cx="12522942" cy="4089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endParaRPr sz="3400"/>
          </a:p>
          <a:p>
            <a:pPr lvl="0" algn="l">
              <a:defRPr sz="1800"/>
            </a:pPr>
            <a:r>
              <a:rPr sz="3600"/>
              <a:t>Top 5 Reasons Follow Up Fails:</a:t>
            </a:r>
            <a:endParaRPr sz="3600"/>
          </a:p>
          <a:p>
            <a:pPr lvl="0" algn="l">
              <a:defRPr sz="1800"/>
            </a:pPr>
            <a:r>
              <a:rPr sz="3600"/>
              <a:t>	</a:t>
            </a:r>
            <a:endParaRPr sz="3400"/>
          </a:p>
          <a:p>
            <a:pPr lvl="1" marL="1016705" indent="-419805" algn="l">
              <a:buSzPct val="171000"/>
              <a:buChar char="•"/>
              <a:defRPr sz="1800"/>
            </a:pPr>
            <a:r>
              <a:rPr sz="3400"/>
              <a:t>Unclear</a:t>
            </a:r>
            <a:endParaRPr sz="3400"/>
          </a:p>
          <a:p>
            <a:pPr lvl="0" algn="l">
              <a:defRPr sz="1800"/>
            </a:pPr>
            <a:r>
              <a:rPr sz="3400"/>
              <a:t>		</a:t>
            </a:r>
            <a:endParaRPr sz="3400"/>
          </a:p>
          <a:p>
            <a:pPr lvl="1" marL="1016705" indent="-419805" algn="l">
              <a:buSzPct val="171000"/>
              <a:buChar char="•"/>
              <a:defRPr sz="1800"/>
            </a:pPr>
            <a:r>
              <a:rPr sz="3400"/>
              <a:t>Unwilling to pursue multiple means of communication</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 name="Shape 20"/>
          <p:cNvSpPr/>
          <p:nvPr/>
        </p:nvSpPr>
        <p:spPr>
          <a:xfrm>
            <a:off x="609600" y="101600"/>
            <a:ext cx="13293577" cy="353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endParaRPr sz="3000">
              <a:solidFill>
                <a:srgbClr val="A7A9AB"/>
              </a:solidFill>
            </a:endParaRPr>
          </a:p>
          <a:p>
            <a:pPr lvl="0" algn="l">
              <a:defRPr sz="1800"/>
            </a:pPr>
            <a:r>
              <a:rPr sz="3600"/>
              <a:t>The Goal of A Next Steps Process</a:t>
            </a:r>
            <a:endParaRPr sz="3600"/>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endParaRPr sz="3500"/>
          </a:p>
          <a:p>
            <a:pPr lvl="0"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1800"/>
            </a:pPr>
            <a:r>
              <a:rPr sz="3400"/>
              <a:t>	As you prepare your follow up system know that the goal of every ‘next 	step’ is that it is </a:t>
            </a:r>
            <a:r>
              <a:rPr sz="3400" u="sng"/>
              <a:t>clear</a:t>
            </a:r>
            <a:r>
              <a:rPr sz="3400"/>
              <a:t> and </a:t>
            </a:r>
            <a:r>
              <a:rPr sz="3400" u="sng"/>
              <a:t>effective</a:t>
            </a:r>
            <a:r>
              <a:rPr sz="3400"/>
              <a:t>. </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 name="Shape 22"/>
          <p:cNvSpPr/>
          <p:nvPr/>
        </p:nvSpPr>
        <p:spPr>
          <a:xfrm>
            <a:off x="609600" y="101600"/>
            <a:ext cx="13228771" cy="5219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endParaRPr sz="1600"/>
          </a:p>
          <a:p>
            <a:pPr lvl="0" algn="l">
              <a:defRPr sz="1800"/>
            </a:pPr>
            <a:r>
              <a:rPr sz="3600"/>
              <a:t>The Goal of A Next Steps Process</a:t>
            </a:r>
            <a:endParaRPr sz="3600"/>
          </a:p>
          <a:p>
            <a:pPr lvl="0" algn="l">
              <a:defRPr sz="1800"/>
            </a:pPr>
            <a:endParaRPr sz="3600"/>
          </a:p>
          <a:p>
            <a:pPr lvl="0" algn="l">
              <a:defRPr sz="1800"/>
            </a:pPr>
            <a:r>
              <a:rPr sz="3400"/>
              <a:t>	* Achieving Clarity</a:t>
            </a:r>
            <a:endParaRPr sz="3400"/>
          </a:p>
          <a:p>
            <a:pPr lvl="0" algn="l">
              <a:defRPr sz="1800"/>
            </a:pPr>
            <a:endParaRPr sz="3600"/>
          </a:p>
          <a:p>
            <a:pPr lvl="0" algn="l">
              <a:defRPr sz="1800"/>
            </a:pPr>
            <a:r>
              <a:rPr sz="3600"/>
              <a:t>		</a:t>
            </a:r>
            <a:r>
              <a:rPr sz="3100"/>
              <a:t>When you have determined what your process looks like, everyone should 		hear the same message.  And, the message should be how to take a next 			step.  Remember, this process is a transit.  This transit process takes 					</a:t>
            </a:r>
            <a:r>
              <a:rPr sz="3100" u="sng"/>
              <a:t>everyone</a:t>
            </a:r>
            <a:r>
              <a:rPr sz="3100"/>
              <a:t>, not just guests, to their destination.</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 name="Shape 24"/>
          <p:cNvSpPr/>
          <p:nvPr/>
        </p:nvSpPr>
        <p:spPr>
          <a:xfrm>
            <a:off x="609600" y="101599"/>
            <a:ext cx="13196947" cy="6375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endParaRPr sz="1600"/>
          </a:p>
          <a:p>
            <a:pPr lvl="0" algn="l">
              <a:defRPr sz="1800"/>
            </a:pPr>
            <a:r>
              <a:rPr sz="3600"/>
              <a:t>The Goal of A Next Steps Process</a:t>
            </a:r>
            <a:endParaRPr sz="3600"/>
          </a:p>
          <a:p>
            <a:pPr lvl="0" algn="l">
              <a:defRPr sz="1800"/>
            </a:pPr>
            <a:endParaRPr sz="3600"/>
          </a:p>
          <a:p>
            <a:pPr lvl="0" algn="l">
              <a:defRPr sz="1800"/>
            </a:pPr>
            <a:r>
              <a:rPr sz="3400"/>
              <a:t>	* Achieving Clarity</a:t>
            </a:r>
            <a:endParaRPr sz="3400"/>
          </a:p>
          <a:p>
            <a:pPr lvl="0" algn="l">
              <a:defRPr sz="1800"/>
            </a:pPr>
            <a:endParaRPr sz="3100"/>
          </a:p>
          <a:p>
            <a:pPr lvl="0" algn="l">
              <a:defRPr sz="1800"/>
            </a:pPr>
            <a:r>
              <a:rPr sz="3100"/>
              <a:t>		Communication about the Next Step should be layered in all publications 		and announcements. By reducing all other communication everyone is 			clear about joining your process to reach their desired destination.</a:t>
            </a:r>
            <a:endParaRPr sz="3100"/>
          </a:p>
          <a:p>
            <a:pPr lvl="0" algn="l">
              <a:defRPr sz="1800"/>
            </a:pPr>
            <a:endParaRPr sz="3100"/>
          </a:p>
          <a:p>
            <a:pPr lvl="0" algn="l">
              <a:defRPr sz="1800"/>
            </a:pPr>
            <a:r>
              <a:rPr sz="3100"/>
              <a:t>		How do people know about the Next Steps opportunities?</a:t>
            </a:r>
            <a:endParaRPr sz="3100"/>
          </a:p>
          <a:p>
            <a:pPr lvl="0" algn="l">
              <a:defRPr sz="1800"/>
            </a:pPr>
            <a:r>
              <a:rPr sz="2900"/>
              <a:t>			- Cultural</a:t>
            </a:r>
            <a:endParaRPr sz="2900"/>
          </a:p>
          <a:p>
            <a:pPr lvl="0" algn="l">
              <a:defRPr sz="1800"/>
            </a:pPr>
            <a:r>
              <a:rPr sz="2900"/>
              <a:t>			- Personal</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 name="Shape 26"/>
          <p:cNvSpPr/>
          <p:nvPr/>
        </p:nvSpPr>
        <p:spPr>
          <a:xfrm>
            <a:off x="609600" y="101599"/>
            <a:ext cx="13286850" cy="7188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pPr>
            <a:r>
              <a:rPr sz="6600"/>
              <a:t>The Formula of Next Steps</a:t>
            </a:r>
            <a:endParaRPr sz="6600"/>
          </a:p>
          <a:p>
            <a:pPr lvl="0" algn="l">
              <a:defRPr sz="1800"/>
            </a:pPr>
            <a:endParaRPr sz="1600"/>
          </a:p>
          <a:p>
            <a:pPr lvl="0" algn="l">
              <a:defRPr sz="1800"/>
            </a:pPr>
            <a:r>
              <a:rPr sz="3600"/>
              <a:t>The Goal of A Next Steps Process</a:t>
            </a:r>
            <a:endParaRPr sz="3600"/>
          </a:p>
          <a:p>
            <a:pPr lvl="0" algn="l">
              <a:defRPr sz="1800"/>
            </a:pPr>
            <a:endParaRPr sz="3600"/>
          </a:p>
          <a:p>
            <a:pPr lvl="0" algn="l">
              <a:defRPr sz="1800"/>
            </a:pPr>
            <a:r>
              <a:rPr sz="3400"/>
              <a:t>	* Becoming Effective</a:t>
            </a:r>
            <a:endParaRPr sz="3400"/>
          </a:p>
          <a:p>
            <a:pPr lvl="0" algn="l">
              <a:defRPr sz="1800"/>
            </a:pPr>
            <a:r>
              <a:rPr sz="3600"/>
              <a:t>		</a:t>
            </a:r>
            <a:endParaRPr sz="3100"/>
          </a:p>
          <a:p>
            <a:pPr lvl="0" algn="l">
              <a:defRPr sz="1800"/>
            </a:pPr>
            <a:r>
              <a:rPr sz="3100"/>
              <a:t>		What is effective follow up?</a:t>
            </a:r>
            <a:endParaRPr sz="3100"/>
          </a:p>
          <a:p>
            <a:pPr lvl="0" algn="l">
              <a:defRPr sz="1800"/>
            </a:pPr>
            <a:r>
              <a:rPr sz="2900"/>
              <a:t>			</a:t>
            </a:r>
            <a:endParaRPr sz="2900"/>
          </a:p>
          <a:p>
            <a:pPr lvl="0" algn="l">
              <a:defRPr sz="1800"/>
            </a:pPr>
            <a:r>
              <a:rPr sz="2900"/>
              <a:t>			The national average retention rate is 10%.	An excellent goal for your 					follow up process is 1/4 or 25%.		</a:t>
            </a:r>
            <a:endParaRPr sz="2900"/>
          </a:p>
          <a:p>
            <a:pPr lvl="0" algn="l">
              <a:defRPr sz="1800"/>
            </a:pPr>
            <a:r>
              <a:rPr sz="2900"/>
              <a:t>		</a:t>
            </a:r>
            <a:endParaRPr sz="1100"/>
          </a:p>
          <a:p>
            <a:pPr lvl="0" algn="l">
              <a:defRPr sz="1800"/>
            </a:pPr>
            <a:r>
              <a:rPr sz="1100"/>
              <a:t>		</a:t>
            </a:r>
            <a:r>
              <a:rPr sz="3400"/>
              <a:t>How can we know if our retention rate is effective?</a:t>
            </a:r>
            <a:endParaRPr sz="2000"/>
          </a:p>
          <a:p>
            <a:pPr lvl="0" algn="l">
              <a:defRPr sz="1800"/>
            </a:pPr>
            <a:r>
              <a:rPr sz="2000"/>
              <a:t>			</a:t>
            </a:r>
            <a:endParaRPr sz="2000"/>
          </a:p>
          <a:p>
            <a:pPr lvl="0" algn="l">
              <a:defRPr sz="1800"/>
            </a:pPr>
            <a:r>
              <a:rPr sz="2000"/>
              <a:t>				* </a:t>
            </a:r>
            <a:r>
              <a:rPr sz="2900"/>
              <a:t>Track each person’s steps</a:t>
            </a:r>
            <a:endParaRPr sz="2000"/>
          </a:p>
          <a:p>
            <a:pPr lvl="0" algn="l">
              <a:defRPr sz="1800"/>
            </a:pPr>
            <a:r>
              <a:rPr sz="2000"/>
              <a:t>				* </a:t>
            </a:r>
            <a:r>
              <a:rPr sz="2900"/>
              <a:t>Measure the retention rate monthly</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png"/></Relationships>

</file>

<file path=ppt/theme/_rels/theme2.xml.rels><?xml version="1.0" encoding="UTF-8" standalone="yes"?><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1"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1"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