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1pPr>
    <a:lvl2pPr marL="0" marR="0" indent="2667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2pPr>
    <a:lvl3pPr marL="0" marR="0" indent="5334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3pPr>
    <a:lvl4pPr marL="0" marR="0" indent="8001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4pPr>
    <a:lvl5pPr marL="0" marR="0" indent="10668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5pPr>
    <a:lvl6pPr marL="0" marR="0" indent="13335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6pPr>
    <a:lvl7pPr marL="0" marR="0" indent="16129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7pPr>
    <a:lvl8pPr marL="0" marR="0" indent="18796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8pPr>
    <a:lvl9pPr marL="0" marR="0" indent="21463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 styleId="{D51ADE6A-740E-44AE-83CC-AE7238B6C88D}"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p:nvPr>
            <p:ph type="sldImg"/>
          </p:nvPr>
        </p:nvSpPr>
        <p:spPr>
          <a:xfrm>
            <a:off x="1143000" y="685800"/>
            <a:ext cx="4572000" cy="3429000"/>
          </a:xfrm>
          <a:prstGeom prst="rect">
            <a:avLst/>
          </a:prstGeom>
        </p:spPr>
        <p:txBody>
          <a:bodyPr/>
          <a:lstStyle/>
          <a:p>
            <a:pPr/>
          </a:p>
        </p:txBody>
      </p:sp>
      <p:sp>
        <p:nvSpPr>
          <p:cNvPr id="36" name="Shape 3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46100" latinLnBrk="0">
      <a:defRPr sz="1600">
        <a:latin typeface="Lucida Grande"/>
        <a:ea typeface="Lucida Grande"/>
        <a:cs typeface="Lucida Grande"/>
        <a:sym typeface="Lucida Grande"/>
      </a:defRPr>
    </a:lvl1pPr>
    <a:lvl2pPr indent="228600" defTabSz="546100" latinLnBrk="0">
      <a:defRPr sz="1600">
        <a:latin typeface="Lucida Grande"/>
        <a:ea typeface="Lucida Grande"/>
        <a:cs typeface="Lucida Grande"/>
        <a:sym typeface="Lucida Grande"/>
      </a:defRPr>
    </a:lvl2pPr>
    <a:lvl3pPr indent="457200" defTabSz="546100" latinLnBrk="0">
      <a:defRPr sz="1600">
        <a:latin typeface="Lucida Grande"/>
        <a:ea typeface="Lucida Grande"/>
        <a:cs typeface="Lucida Grande"/>
        <a:sym typeface="Lucida Grande"/>
      </a:defRPr>
    </a:lvl3pPr>
    <a:lvl4pPr indent="685800" defTabSz="546100" latinLnBrk="0">
      <a:defRPr sz="1600">
        <a:latin typeface="Lucida Grande"/>
        <a:ea typeface="Lucida Grande"/>
        <a:cs typeface="Lucida Grande"/>
        <a:sym typeface="Lucida Grande"/>
      </a:defRPr>
    </a:lvl4pPr>
    <a:lvl5pPr indent="914400" defTabSz="546100" latinLnBrk="0">
      <a:defRPr sz="1600">
        <a:latin typeface="Lucida Grande"/>
        <a:ea typeface="Lucida Grande"/>
        <a:cs typeface="Lucida Grande"/>
        <a:sym typeface="Lucida Grande"/>
      </a:defRPr>
    </a:lvl5pPr>
    <a:lvl6pPr indent="1143000" defTabSz="546100" latinLnBrk="0">
      <a:defRPr sz="1600">
        <a:latin typeface="Lucida Grande"/>
        <a:ea typeface="Lucida Grande"/>
        <a:cs typeface="Lucida Grande"/>
        <a:sym typeface="Lucida Grande"/>
      </a:defRPr>
    </a:lvl6pPr>
    <a:lvl7pPr indent="1371600" defTabSz="546100" latinLnBrk="0">
      <a:defRPr sz="1600">
        <a:latin typeface="Lucida Grande"/>
        <a:ea typeface="Lucida Grande"/>
        <a:cs typeface="Lucida Grande"/>
        <a:sym typeface="Lucida Grande"/>
      </a:defRPr>
    </a:lvl7pPr>
    <a:lvl8pPr indent="1600200" defTabSz="546100" latinLnBrk="0">
      <a:defRPr sz="1600">
        <a:latin typeface="Lucida Grande"/>
        <a:ea typeface="Lucida Grande"/>
        <a:cs typeface="Lucida Grande"/>
        <a:sym typeface="Lucida Grande"/>
      </a:defRPr>
    </a:lvl8pPr>
    <a:lvl9pPr indent="1828800" defTabSz="546100" latinLnBrk="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pic>
        <p:nvPicPr>
          <p:cNvPr id="20"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1" name="Shape 2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Break Slide">
    <p:spTree>
      <p:nvGrpSpPr>
        <p:cNvPr id="1" name=""/>
        <p:cNvGrpSpPr/>
        <p:nvPr/>
      </p:nvGrpSpPr>
      <p:grpSpPr>
        <a:xfrm>
          <a:off x="0" y="0"/>
          <a:ext cx="0" cy="0"/>
          <a:chOff x="0" y="0"/>
          <a:chExt cx="0" cy="0"/>
        </a:xfrm>
      </p:grpSpPr>
      <p:pic>
        <p:nvPicPr>
          <p:cNvPr id="28" name="title key.png"/>
          <p:cNvPicPr>
            <a:picLocks noChangeAspect="1"/>
          </p:cNvPicPr>
          <p:nvPr/>
        </p:nvPicPr>
        <p:blipFill>
          <a:blip r:embed="rId2">
            <a:extLst/>
          </a:blip>
          <a:stretch>
            <a:fillRect/>
          </a:stretch>
        </p:blipFill>
        <p:spPr>
          <a:xfrm>
            <a:off x="-1" y="-1"/>
            <a:ext cx="16256001" cy="9144001"/>
          </a:xfrm>
          <a:prstGeom prst="rect">
            <a:avLst/>
          </a:prstGeom>
          <a:ln w="12700">
            <a:miter lim="400000"/>
          </a:ln>
        </p:spPr>
      </p:pic>
      <p:sp>
        <p:nvSpPr>
          <p:cNvPr id="29" name="Shape 2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title key.png"/>
          <p:cNvPicPr>
            <a:picLocks noChangeAspect="1"/>
          </p:cNvPicPr>
          <p:nvPr/>
        </p:nvPicPr>
        <p:blipFill>
          <a:blip r:embed="rId2">
            <a:extLst/>
          </a:blip>
          <a:stretch>
            <a:fillRect/>
          </a:stretch>
        </p:blipFill>
        <p:spPr>
          <a:xfrm>
            <a:off x="-1" y="-1"/>
            <a:ext cx="16256001" cy="9144001"/>
          </a:xfrm>
          <a:prstGeom prst="rect">
            <a:avLst/>
          </a:prstGeom>
          <a:ln w="12700">
            <a:miter lim="400000"/>
          </a:ln>
        </p:spPr>
      </p:pic>
      <p:sp>
        <p:nvSpPr>
          <p:cNvPr id="3" name="Shape 3"/>
          <p:cNvSpPr/>
          <p:nvPr/>
        </p:nvSpPr>
        <p:spPr>
          <a:xfrm>
            <a:off x="6234465" y="5515091"/>
            <a:ext cx="7345394" cy="698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l" defTabSz="647700">
              <a:defRPr sz="4300"/>
            </a:lvl1pPr>
          </a:lstStyle>
          <a:p>
            <a:pPr/>
            <a:r>
              <a:t>The Formula of Measurement</a:t>
            </a:r>
          </a:p>
        </p:txBody>
      </p:sp>
      <p:sp>
        <p:nvSpPr>
          <p:cNvPr id="4" name="Shape 4"/>
          <p:cNvSpPr/>
          <p:nvPr>
            <p:ph type="title"/>
          </p:nvPr>
        </p:nvSpPr>
        <p:spPr>
          <a:xfrm>
            <a:off x="1587500" y="241300"/>
            <a:ext cx="13081000" cy="22860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Title Text</a:t>
            </a:r>
          </a:p>
        </p:txBody>
      </p:sp>
      <p:sp>
        <p:nvSpPr>
          <p:cNvPr id="5" name="Shape 5"/>
          <p:cNvSpPr/>
          <p:nvPr>
            <p:ph type="body" idx="1"/>
          </p:nvPr>
        </p:nvSpPr>
        <p:spPr>
          <a:xfrm>
            <a:off x="1587500" y="2590800"/>
            <a:ext cx="13081000" cy="5372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Body Level One</a:t>
            </a:r>
          </a:p>
          <a:p>
            <a:pPr lvl="1"/>
            <a:r>
              <a:t>Body Level Two</a:t>
            </a:r>
          </a:p>
          <a:p>
            <a:pPr lvl="2"/>
            <a:r>
              <a:t>Body Level Three</a:t>
            </a:r>
          </a:p>
          <a:p>
            <a:pPr lvl="3"/>
            <a:r>
              <a:t>Body Level Four</a:t>
            </a:r>
          </a:p>
          <a:p>
            <a:pPr lvl="4"/>
            <a:r>
              <a:t>Body Level Five</a:t>
            </a:r>
          </a:p>
        </p:txBody>
      </p:sp>
      <p:sp>
        <p:nvSpPr>
          <p:cNvPr id="6" name="Shape 6"/>
          <p:cNvSpPr/>
          <p:nvPr>
            <p:ph type="sldNum" sz="quarter" idx="2"/>
          </p:nvPr>
        </p:nvSpPr>
        <p:spPr>
          <a:xfrm>
            <a:off x="7988300" y="8750300"/>
            <a:ext cx="266700" cy="279400"/>
          </a:xfrm>
          <a:prstGeom prst="rect">
            <a:avLst/>
          </a:prstGeom>
          <a:ln w="12700">
            <a:miter lim="400000"/>
          </a:ln>
        </p:spPr>
        <p:txBody>
          <a:bodyPr wrap="none" lIns="38100" tIns="38100" rIns="38100" bIns="38100">
            <a:spAutoFit/>
          </a:bodyPr>
          <a:lstStyle>
            <a:lvl1pP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Lst>
  <p:transition xmlns:p14="http://schemas.microsoft.com/office/powerpoint/2010/main" spd="med" advClick="1"/>
  <p:txStyles>
    <p:titleStyle>
      <a:lvl1pPr marL="0" marR="0" indent="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1pPr>
      <a:lvl2pPr marL="0" marR="0" indent="228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2pPr>
      <a:lvl3pPr marL="0" marR="0" indent="457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3pPr>
      <a:lvl4pPr marL="0" marR="0" indent="685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4pPr>
      <a:lvl5pPr marL="0" marR="0" indent="9144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5pPr>
      <a:lvl6pPr marL="0" marR="0" indent="11430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6pPr>
      <a:lvl7pPr marL="0" marR="0" indent="1371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7pPr>
      <a:lvl8pPr marL="0" marR="0" indent="1600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8pPr>
      <a:lvl9pPr marL="0" marR="0" indent="1828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9pPr>
    </p:titleStyle>
    <p:bodyStyle>
      <a:lvl1pPr marL="698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1pPr>
      <a:lvl2pPr marL="1041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2pPr>
      <a:lvl3pPr marL="13843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3pPr>
      <a:lvl4pPr marL="17399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4pPr>
      <a:lvl5pPr marL="20828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5pPr>
      <a:lvl6pPr marL="24257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6pPr>
      <a:lvl7pPr marL="27686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7pPr>
      <a:lvl8pPr marL="3111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8pPr>
      <a:lvl9pPr marL="3454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9pPr>
    </p:bodyStyle>
    <p:otherStyle>
      <a:lvl1pPr marL="0" marR="0" indent="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1pPr>
      <a:lvl2pPr marL="0" marR="0" indent="228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2pPr>
      <a:lvl3pPr marL="0" marR="0" indent="457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3pPr>
      <a:lvl4pPr marL="0" marR="0" indent="685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4pPr>
      <a:lvl5pPr marL="0" marR="0" indent="9144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5pPr>
      <a:lvl6pPr marL="0" marR="0" indent="11430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6pPr>
      <a:lvl7pPr marL="0" marR="0" indent="1371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7pPr>
      <a:lvl8pPr marL="0" marR="0" indent="1600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8pPr>
      <a:lvl9pPr marL="0" marR="0" indent="1828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nvSpPr>
        <p:spPr>
          <a:xfrm>
            <a:off x="550894" y="91923"/>
            <a:ext cx="13160365" cy="731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To best understand the effectiveness of your discipleship process 	measure for movement not totals. </a:t>
            </a:r>
          </a:p>
          <a:p>
            <a:pPr algn="l"/>
          </a:p>
          <a:p>
            <a:pPr algn="l"/>
          </a:p>
          <a:p>
            <a:pPr algn="l"/>
          </a:p>
          <a:p>
            <a:pPr algn="l"/>
          </a:p>
          <a:p>
            <a:pPr algn="l"/>
          </a:p>
          <a:p>
            <a:pPr algn="l"/>
            <a:r>
              <a:t>With this metrics as your base you can avoid growing a church of 	loosely connected consumers. Instead you will know you are moving people into meaningful relationships and to serving opportunities, thus more developed disciples. </a:t>
            </a:r>
          </a:p>
        </p:txBody>
      </p:sp>
      <p:graphicFrame>
        <p:nvGraphicFramePr>
          <p:cNvPr id="56" name="Table 56"/>
          <p:cNvGraphicFramePr/>
          <p:nvPr/>
        </p:nvGraphicFramePr>
        <p:xfrm>
          <a:off x="2915184" y="3179254"/>
          <a:ext cx="7828094" cy="1527587"/>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1891875"/>
                <a:gridCol w="2152467"/>
                <a:gridCol w="1891875"/>
                <a:gridCol w="1891875"/>
              </a:tblGrid>
              <a:tr h="365760">
                <a:tc>
                  <a:txBody>
                    <a:bodyPr/>
                    <a:lstStyle/>
                    <a:p>
                      <a:pPr defTabSz="914400">
                        <a:defRPr sz="2100">
                          <a:latin typeface="+mn-lt"/>
                          <a:ea typeface="+mn-ea"/>
                          <a:cs typeface="+mn-cs"/>
                        </a:defRPr>
                      </a:pPr>
                    </a:p>
                  </a:txBody>
                  <a:tcPr marL="63500" marR="63500" marT="0" marB="0" anchor="ctr" anchorCtr="0" horzOverflow="overflow"/>
                </a:tc>
                <a:tc>
                  <a:txBody>
                    <a:bodyPr/>
                    <a:lstStyle/>
                    <a:p>
                      <a:pPr defTabSz="914400">
                        <a:defRPr sz="1800"/>
                      </a:pPr>
                      <a:r>
                        <a:rPr sz="2500">
                          <a:latin typeface="+mn-lt"/>
                          <a:ea typeface="+mn-ea"/>
                          <a:cs typeface="+mn-cs"/>
                        </a:rPr>
                        <a:t>Worship Service</a:t>
                      </a:r>
                    </a:p>
                  </a:txBody>
                  <a:tcPr marL="63500" marR="63500" marT="0" marB="0" anchor="ctr" anchorCtr="0" horzOverflow="overflow"/>
                </a:tc>
                <a:tc>
                  <a:txBody>
                    <a:bodyPr/>
                    <a:lstStyle/>
                    <a:p>
                      <a:pPr defTabSz="914400">
                        <a:defRPr sz="1800"/>
                      </a:pPr>
                      <a:r>
                        <a:rPr sz="2500">
                          <a:latin typeface="+mn-lt"/>
                          <a:ea typeface="+mn-ea"/>
                          <a:cs typeface="+mn-cs"/>
                        </a:rPr>
                        <a:t>Small Groups</a:t>
                      </a:r>
                    </a:p>
                  </a:txBody>
                  <a:tcPr marL="63500" marR="63500" marT="0" marB="0" anchor="ctr" anchorCtr="0" horzOverflow="overflow"/>
                </a:tc>
                <a:tc>
                  <a:txBody>
                    <a:bodyPr/>
                    <a:lstStyle/>
                    <a:p>
                      <a:pPr defTabSz="914400">
                        <a:defRPr sz="1800"/>
                      </a:pPr>
                      <a:r>
                        <a:rPr sz="2500">
                          <a:latin typeface="+mn-lt"/>
                          <a:ea typeface="+mn-ea"/>
                          <a:cs typeface="+mn-cs"/>
                        </a:rPr>
                        <a:t>Ministry Teams</a:t>
                      </a:r>
                    </a:p>
                  </a:txBody>
                  <a:tcPr marL="63500" marR="63500" marT="0" marB="0" anchor="ctr" anchorCtr="0" horzOverflow="overflow"/>
                </a:tc>
              </a:tr>
              <a:tr h="268941">
                <a:tc>
                  <a:txBody>
                    <a:bodyPr/>
                    <a:lstStyle/>
                    <a:p>
                      <a:pPr defTabSz="914400">
                        <a:defRPr sz="1800"/>
                      </a:pPr>
                      <a:r>
                        <a:rPr sz="2200">
                          <a:latin typeface="+mn-lt"/>
                          <a:ea typeface="+mn-ea"/>
                          <a:cs typeface="+mn-cs"/>
                        </a:rPr>
                        <a:t>Children</a:t>
                      </a:r>
                    </a:p>
                  </a:txBody>
                  <a:tcPr marL="63500" marR="63500" marT="0" marB="0" anchor="ctr" anchorCtr="0" horzOverflow="overflow"/>
                </a:tc>
                <a:tc>
                  <a:txBody>
                    <a:bodyPr/>
                    <a:lstStyle/>
                    <a:p>
                      <a:pPr defTabSz="914400">
                        <a:defRPr sz="1800"/>
                      </a:pPr>
                      <a:r>
                        <a:rPr sz="2200">
                          <a:latin typeface="+mn-lt"/>
                          <a:ea typeface="+mn-ea"/>
                          <a:cs typeface="+mn-cs"/>
                        </a:rPr>
                        <a:t>120</a:t>
                      </a:r>
                    </a:p>
                  </a:txBody>
                  <a:tcPr marL="63500" marR="63500" marT="0" marB="0" anchor="ctr" anchorCtr="0" horzOverflow="overflow"/>
                </a:tc>
                <a:tc>
                  <a:txBody>
                    <a:bodyPr/>
                    <a:lstStyle/>
                    <a:p>
                      <a:pPr defTabSz="914400">
                        <a:defRPr sz="1800"/>
                      </a:pPr>
                      <a:r>
                        <a:rPr sz="2200">
                          <a:latin typeface="+mn-lt"/>
                          <a:ea typeface="+mn-ea"/>
                          <a:cs typeface="+mn-cs"/>
                        </a:rPr>
                        <a:t>80</a:t>
                      </a:r>
                    </a:p>
                  </a:txBody>
                  <a:tcPr marL="63500" marR="63500" marT="0" marB="0" anchor="ctr" anchorCtr="0" horzOverflow="overflow"/>
                </a:tc>
                <a:tc>
                  <a:txBody>
                    <a:bodyPr/>
                    <a:lstStyle/>
                    <a:p>
                      <a:pPr defTabSz="914400">
                        <a:defRPr sz="1800"/>
                      </a:pPr>
                      <a:r>
                        <a:rPr sz="2200">
                          <a:latin typeface="+mn-lt"/>
                          <a:ea typeface="+mn-ea"/>
                          <a:cs typeface="+mn-cs"/>
                        </a:rPr>
                        <a:t>40</a:t>
                      </a:r>
                    </a:p>
                  </a:txBody>
                  <a:tcPr marL="63500" marR="63500" marT="0" marB="0" anchor="ctr" anchorCtr="0" horzOverflow="overflow"/>
                </a:tc>
              </a:tr>
              <a:tr h="268941">
                <a:tc>
                  <a:txBody>
                    <a:bodyPr/>
                    <a:lstStyle/>
                    <a:p>
                      <a:pPr defTabSz="914400">
                        <a:defRPr sz="1800"/>
                      </a:pPr>
                      <a:r>
                        <a:rPr sz="2200">
                          <a:latin typeface="+mn-lt"/>
                          <a:ea typeface="+mn-ea"/>
                          <a:cs typeface="+mn-cs"/>
                        </a:rPr>
                        <a:t>Students</a:t>
                      </a:r>
                    </a:p>
                  </a:txBody>
                  <a:tcPr marL="63500" marR="63500" marT="0" marB="0" anchor="ctr" anchorCtr="0" horzOverflow="overflow"/>
                </a:tc>
                <a:tc>
                  <a:txBody>
                    <a:bodyPr/>
                    <a:lstStyle/>
                    <a:p>
                      <a:pPr defTabSz="914400">
                        <a:defRPr sz="1800"/>
                      </a:pPr>
                      <a:r>
                        <a:rPr sz="2200">
                          <a:latin typeface="+mn-lt"/>
                          <a:ea typeface="+mn-ea"/>
                          <a:cs typeface="+mn-cs"/>
                        </a:rPr>
                        <a:t>140</a:t>
                      </a:r>
                    </a:p>
                  </a:txBody>
                  <a:tcPr marL="63500" marR="63500" marT="0" marB="0" anchor="ctr" anchorCtr="0" horzOverflow="overflow"/>
                </a:tc>
                <a:tc>
                  <a:txBody>
                    <a:bodyPr/>
                    <a:lstStyle/>
                    <a:p>
                      <a:pPr defTabSz="914400">
                        <a:defRPr sz="1800"/>
                      </a:pPr>
                      <a:r>
                        <a:rPr sz="2200">
                          <a:latin typeface="+mn-lt"/>
                          <a:ea typeface="+mn-ea"/>
                          <a:cs typeface="+mn-cs"/>
                        </a:rPr>
                        <a:t>75</a:t>
                      </a:r>
                    </a:p>
                  </a:txBody>
                  <a:tcPr marL="63500" marR="63500" marT="0" marB="0" anchor="ctr" anchorCtr="0" horzOverflow="overflow"/>
                </a:tc>
                <a:tc>
                  <a:txBody>
                    <a:bodyPr/>
                    <a:lstStyle/>
                    <a:p>
                      <a:pPr defTabSz="914400">
                        <a:defRPr sz="1800"/>
                      </a:pPr>
                      <a:r>
                        <a:rPr sz="2200">
                          <a:latin typeface="+mn-lt"/>
                          <a:ea typeface="+mn-ea"/>
                          <a:cs typeface="+mn-cs"/>
                        </a:rPr>
                        <a:t>65</a:t>
                      </a:r>
                    </a:p>
                  </a:txBody>
                  <a:tcPr marL="63500" marR="63500" marT="0" marB="0" anchor="ctr" anchorCtr="0" horzOverflow="overflow"/>
                </a:tc>
              </a:tr>
              <a:tr h="268941">
                <a:tc>
                  <a:txBody>
                    <a:bodyPr/>
                    <a:lstStyle/>
                    <a:p>
                      <a:pPr defTabSz="914400">
                        <a:defRPr sz="1800"/>
                      </a:pPr>
                      <a:r>
                        <a:rPr sz="2200">
                          <a:latin typeface="+mn-lt"/>
                          <a:ea typeface="+mn-ea"/>
                          <a:cs typeface="+mn-cs"/>
                        </a:rPr>
                        <a:t>Adults</a:t>
                      </a:r>
                    </a:p>
                  </a:txBody>
                  <a:tcPr marL="63500" marR="63500" marT="0" marB="0" anchor="ctr" anchorCtr="0" horzOverflow="overflow"/>
                </a:tc>
                <a:tc>
                  <a:txBody>
                    <a:bodyPr/>
                    <a:lstStyle/>
                    <a:p>
                      <a:pPr defTabSz="914400">
                        <a:defRPr sz="1800"/>
                      </a:pPr>
                      <a:r>
                        <a:rPr sz="2200">
                          <a:latin typeface="+mn-lt"/>
                          <a:ea typeface="+mn-ea"/>
                          <a:cs typeface="+mn-cs"/>
                        </a:rPr>
                        <a:t>650</a:t>
                      </a:r>
                    </a:p>
                  </a:txBody>
                  <a:tcPr marL="63500" marR="63500" marT="0" marB="0" anchor="ctr" anchorCtr="0" horzOverflow="overflow"/>
                </a:tc>
                <a:tc>
                  <a:txBody>
                    <a:bodyPr/>
                    <a:lstStyle/>
                    <a:p>
                      <a:pPr defTabSz="914400">
                        <a:defRPr sz="1800"/>
                      </a:pPr>
                      <a:r>
                        <a:rPr sz="2200">
                          <a:latin typeface="+mn-lt"/>
                          <a:ea typeface="+mn-ea"/>
                          <a:cs typeface="+mn-cs"/>
                        </a:rPr>
                        <a:t>400</a:t>
                      </a:r>
                    </a:p>
                  </a:txBody>
                  <a:tcPr marL="63500" marR="63500" marT="0" marB="0" anchor="ctr" anchorCtr="0" horzOverflow="overflow"/>
                </a:tc>
                <a:tc>
                  <a:txBody>
                    <a:bodyPr/>
                    <a:lstStyle/>
                    <a:p>
                      <a:pPr defTabSz="914400">
                        <a:defRPr sz="1800"/>
                      </a:pPr>
                      <a:r>
                        <a:rPr sz="2200">
                          <a:latin typeface="+mn-lt"/>
                          <a:ea typeface="+mn-ea"/>
                          <a:cs typeface="+mn-cs"/>
                        </a:rPr>
                        <a:t>300</a:t>
                      </a:r>
                    </a:p>
                  </a:txBody>
                  <a:tcPr marL="63500" marR="63500" marT="0" marB="0" anchor="ctr" anchorCtr="0" horzOverflow="overflow"/>
                </a:tc>
              </a:tr>
              <a:tr h="355002">
                <a:tc>
                  <a:txBody>
                    <a:bodyPr/>
                    <a:lstStyle/>
                    <a:p>
                      <a:pPr defTabSz="914400">
                        <a:defRPr sz="1800"/>
                      </a:pPr>
                      <a:r>
                        <a:rPr b="1" sz="2800">
                          <a:latin typeface="+mn-lt"/>
                          <a:ea typeface="+mn-ea"/>
                          <a:cs typeface="+mn-cs"/>
                        </a:rPr>
                        <a:t>Total</a:t>
                      </a:r>
                    </a:p>
                  </a:txBody>
                  <a:tcPr marL="63500" marR="63500" marT="0" marB="0" anchor="ctr" anchorCtr="0" horzOverflow="overflow"/>
                </a:tc>
                <a:tc>
                  <a:txBody>
                    <a:bodyPr/>
                    <a:lstStyle/>
                    <a:p>
                      <a:pPr defTabSz="914400">
                        <a:defRPr sz="1800"/>
                      </a:pPr>
                      <a:r>
                        <a:rPr b="1" sz="2800">
                          <a:latin typeface="+mn-lt"/>
                          <a:ea typeface="+mn-ea"/>
                          <a:cs typeface="+mn-cs"/>
                        </a:rPr>
                        <a:t>910</a:t>
                      </a:r>
                    </a:p>
                  </a:txBody>
                  <a:tcPr marL="63500" marR="63500" marT="0" marB="0" anchor="ctr" anchorCtr="0" horzOverflow="overflow"/>
                </a:tc>
                <a:tc>
                  <a:txBody>
                    <a:bodyPr/>
                    <a:lstStyle/>
                    <a:p>
                      <a:pPr defTabSz="914400">
                        <a:defRPr sz="1800"/>
                      </a:pPr>
                      <a:r>
                        <a:rPr b="1" sz="2800">
                          <a:latin typeface="+mn-lt"/>
                          <a:ea typeface="+mn-ea"/>
                          <a:cs typeface="+mn-cs"/>
                        </a:rPr>
                        <a:t>555</a:t>
                      </a:r>
                    </a:p>
                  </a:txBody>
                  <a:tcPr marL="63500" marR="63500" marT="0" marB="0" anchor="ctr" anchorCtr="0" horzOverflow="overflow"/>
                </a:tc>
                <a:tc>
                  <a:txBody>
                    <a:bodyPr/>
                    <a:lstStyle/>
                    <a:p>
                      <a:pPr defTabSz="914400">
                        <a:defRPr sz="1800"/>
                      </a:pPr>
                      <a:r>
                        <a:rPr b="1" sz="2800">
                          <a:latin typeface="+mn-lt"/>
                          <a:ea typeface="+mn-ea"/>
                          <a:cs typeface="+mn-cs"/>
                        </a:rPr>
                        <a:t>405</a:t>
                      </a:r>
                    </a:p>
                  </a:txBody>
                  <a:tcPr marL="63500" marR="63500" marT="0" marB="0" anchor="ctr" anchorCtr="0" horzOverflow="overflow"/>
                </a:tc>
              </a:tr>
            </a:tbl>
          </a:graphicData>
        </a:graphic>
      </p:graphicFrame>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nvSpPr>
        <p:spPr>
          <a:xfrm>
            <a:off x="551321" y="93502"/>
            <a:ext cx="13217088" cy="6591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Your third step to creating a church metric should identify your follow up retention rate. </a:t>
            </a:r>
          </a:p>
          <a:p>
            <a:pPr algn="l"/>
            <a:endParaRPr baseline="10000" sz="2000"/>
          </a:p>
          <a:p>
            <a:pPr algn="l"/>
            <a:r>
              <a:t>Total number of Prayer Cards (Guests) / Total number of Next Step 	attendees = Retention Rate</a:t>
            </a:r>
          </a:p>
          <a:p>
            <a:pPr algn="l"/>
          </a:p>
          <a:p>
            <a:pPr algn="l"/>
            <a:r>
              <a:t>		Example: </a:t>
            </a:r>
          </a:p>
          <a:p>
            <a:pPr algn="l"/>
            <a:r>
              <a:t>			</a:t>
            </a:r>
          </a:p>
          <a:p>
            <a:pPr algn="l"/>
            <a:r>
              <a:t>			10 total Prayer Cards / 3 Total families attended Next Step = 				30% Retention Rate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nvSpPr>
        <p:spPr>
          <a:xfrm>
            <a:off x="543475" y="66523"/>
            <a:ext cx="13253588" cy="736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Your fourth step to creating a church metric should be to understand how your church measures up to the national averages.</a:t>
            </a:r>
            <a:endParaRPr baseline="5555"/>
          </a:p>
          <a:p>
            <a:pPr algn="l"/>
            <a:endParaRPr baseline="5555"/>
          </a:p>
          <a:p>
            <a:pPr algn="l"/>
            <a:r>
              <a:rPr baseline="5555"/>
              <a:t>	-  	</a:t>
            </a:r>
            <a:r>
              <a:t>% of your weekend attendance that is comprised of children. </a:t>
            </a:r>
          </a:p>
          <a:p>
            <a:pPr algn="l"/>
            <a:r>
              <a:t>	-  	National Average 21% </a:t>
            </a:r>
          </a:p>
          <a:p>
            <a:pPr algn="l"/>
            <a:r>
              <a:t>		</a:t>
            </a:r>
          </a:p>
          <a:p>
            <a:pPr algn="l"/>
            <a:r>
              <a:t>	-  	% of your weekend attendance that is comprised of students. </a:t>
            </a:r>
          </a:p>
          <a:p>
            <a:pPr algn="l"/>
            <a:r>
              <a:t>	-  	National Average 9%</a:t>
            </a:r>
          </a:p>
          <a:p>
            <a:pPr algn="l"/>
          </a:p>
          <a:p>
            <a:pPr algn="l"/>
            <a:r>
              <a:t>	-  	% of adults and students engaged in small groups. </a:t>
            </a:r>
          </a:p>
          <a:p>
            <a:pPr algn="l"/>
            <a:r>
              <a:t>	-  	National Average 51%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nvSpPr>
        <p:spPr>
          <a:xfrm>
            <a:off x="548826" y="62757"/>
            <a:ext cx="13227696" cy="523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	-  	% of adults and students serving. </a:t>
            </a:r>
          </a:p>
          <a:p>
            <a:pPr algn="l"/>
            <a:r>
              <a:t>	-  	National Average 45% </a:t>
            </a:r>
          </a:p>
          <a:p>
            <a:pPr algn="l"/>
          </a:p>
          <a:p>
            <a:pPr algn="l"/>
            <a:r>
              <a:t>	-  	Ratio of staff to attendees is important to keep in mind as you 			grow. Some churches can become to dependent on staff, which 			hurts the empowerment of laity and the overall growth. </a:t>
            </a:r>
          </a:p>
          <a:p>
            <a:pPr algn="l"/>
            <a:r>
              <a:t>	-  	National Average is 86:1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nvSpPr>
        <p:spPr>
          <a:xfrm>
            <a:off x="583262" y="165853"/>
            <a:ext cx="13237632" cy="473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Your fifth step to creating a church metric is to create a regular review period. </a:t>
            </a:r>
            <a:endParaRPr baseline="5555"/>
          </a:p>
          <a:p>
            <a:pPr algn="l"/>
            <a:endParaRPr baseline="5555"/>
          </a:p>
          <a:p>
            <a:pPr algn="l"/>
            <a:r>
              <a:t>Assign a specific person to the responsibility of collecting data and 		calculating your metrics on a regular basis.  Ask them to report the 		progress of each metrics in a monthly and quarterly format.</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nvSpPr>
        <p:spPr>
          <a:xfrm>
            <a:off x="604062" y="91219"/>
            <a:ext cx="13148850" cy="739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Your sixth step to creating a church metric is to use the data for goal setting.</a:t>
            </a:r>
            <a:endParaRPr baseline="5555"/>
          </a:p>
          <a:p>
            <a:pPr algn="l"/>
            <a:endParaRPr baseline="5555"/>
          </a:p>
          <a:p>
            <a:pPr algn="l"/>
            <a:r>
              <a:t>Once you discover a base line of where your metrics are you can begin to set goals for each team (measurement). </a:t>
            </a:r>
            <a:endParaRPr baseline="5555"/>
          </a:p>
          <a:p>
            <a:pPr algn="l"/>
            <a:endParaRPr baseline="5555"/>
          </a:p>
          <a:p>
            <a:pPr algn="l"/>
            <a:r>
              <a:t>Measurable goals are a powerful way to clarify the ‘win’ for your team members. </a:t>
            </a:r>
            <a:endParaRPr baseline="5555"/>
          </a:p>
          <a:p>
            <a:pPr algn="l"/>
            <a:endParaRPr baseline="5555"/>
          </a:p>
          <a:p>
            <a:pPr algn="l"/>
            <a:r>
              <a:t>When you clarify the ‘win’, you can manage your </a:t>
            </a:r>
            <a:r>
              <a:rPr u="sng"/>
              <a:t>time</a:t>
            </a:r>
            <a:r>
              <a:t> &amp; </a:t>
            </a:r>
            <a:r>
              <a:rPr u="sng"/>
              <a:t>resources</a:t>
            </a:r>
            <a:r>
              <a:t> 	more effectively.</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554326" y="153417"/>
            <a:ext cx="13179331" cy="419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As you apply the Formula of Measurement remember, Metrics reveal important details of a church that would not otherwise be discovered</a:t>
            </a:r>
            <a:r>
              <a:rPr>
                <a:solidFill>
                  <a:srgbClr val="FF462A"/>
                </a:solidFill>
              </a:rPr>
              <a:t>.  </a:t>
            </a:r>
            <a:endParaRPr>
              <a:solidFill>
                <a:srgbClr val="FF462A"/>
              </a:solidFill>
            </a:endParaRPr>
          </a:p>
          <a:p>
            <a:pPr algn="l"/>
          </a:p>
          <a:p>
            <a:pPr algn="l"/>
            <a:r>
              <a:t>But few people are truly encouraged by numbers and graphs.  Instead, they are inspired by stories.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nvSpPr>
        <p:spPr>
          <a:xfrm>
            <a:off x="567258" y="155857"/>
            <a:ext cx="13156672" cy="4013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defRPr sz="5600"/>
            </a:pPr>
            <a:r>
              <a:t>		</a:t>
            </a:r>
            <a:r>
              <a:rPr>
                <a:solidFill>
                  <a:srgbClr val="797979"/>
                </a:solidFill>
              </a:rPr>
              <a:t>White Board</a:t>
            </a:r>
            <a:endParaRPr>
              <a:solidFill>
                <a:srgbClr val="797979"/>
              </a:solidFill>
            </a:endParaRPr>
          </a:p>
          <a:p>
            <a:pPr algn="l"/>
            <a:endParaRPr>
              <a:solidFill>
                <a:srgbClr val="797979"/>
              </a:solidFill>
            </a:endParaRPr>
          </a:p>
          <a:p>
            <a:pPr algn="l"/>
            <a:r>
              <a:t>what teams are necessary at what size church. Levels of leadership.   </a:t>
            </a:r>
            <a:endParaRPr baseline="5555"/>
          </a:p>
          <a:p>
            <a:pPr algn="l"/>
            <a:r>
              <a:rPr baseline="5555"/>
              <a:t>-	</a:t>
            </a:r>
            <a:r>
              <a:t>Portion on the importance of placing people in ministry</a:t>
            </a:r>
            <a:endParaRPr baseline="5555"/>
          </a:p>
          <a:p>
            <a:pPr algn="l"/>
            <a:r>
              <a:rPr baseline="5555"/>
              <a:t>-	</a:t>
            </a:r>
            <a:r>
              <a:t>90 day goal system</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nvSpPr>
        <p:spPr>
          <a:xfrm>
            <a:off x="542273" y="108858"/>
            <a:ext cx="13274057" cy="5753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Initiating new ministry teams and strategies can be exciting and provide new energy to any local church. If this new momentum is not reinforced with structure and accountability things can quickly fall back into a stagnant state. </a:t>
            </a:r>
          </a:p>
          <a:p>
            <a:pPr algn="l"/>
          </a:p>
          <a:p>
            <a:pPr algn="l"/>
            <a:r>
              <a:t>By utilizing the Formula of Measurement, that focuses on building a 	church metrics structure, you can look forward to many years of 	sustained growth.</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nvSpPr>
        <p:spPr>
          <a:xfrm>
            <a:off x="632973" y="122326"/>
            <a:ext cx="13177676" cy="4813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endParaRPr baseline="3030"/>
          </a:p>
          <a:p>
            <a:pPr algn="l"/>
            <a:endParaRPr baseline="5555"/>
          </a:p>
          <a:p>
            <a:pPr algn="l"/>
            <a:r>
              <a:t>There are many factors to building a life giving church that sees growth 	but all include the following:</a:t>
            </a:r>
            <a:endParaRPr baseline="5555"/>
          </a:p>
          <a:p>
            <a:pPr algn="l"/>
            <a:endParaRPr baseline="5555"/>
          </a:p>
          <a:p>
            <a:pPr algn="l"/>
            <a:r>
              <a:rPr baseline="5555"/>
              <a:t>		</a:t>
            </a:r>
            <a:r>
              <a:t>Empowering key leaders </a:t>
            </a:r>
            <a:endParaRPr baseline="5555"/>
          </a:p>
          <a:p>
            <a:pPr algn="l"/>
            <a:r>
              <a:rPr baseline="5555"/>
              <a:t>		</a:t>
            </a:r>
            <a:r>
              <a:t>Well-designed systems that build disciples </a:t>
            </a:r>
          </a:p>
          <a:p>
            <a:pPr algn="l"/>
            <a:r>
              <a:t>		Growing spiritual passion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nvSpPr>
        <p:spPr>
          <a:xfrm>
            <a:off x="565671" y="119149"/>
            <a:ext cx="13189537" cy="21084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rPr i="1"/>
              <a:t>“The </a:t>
            </a:r>
            <a:r>
              <a:rPr i="1" u="sng"/>
              <a:t>plans</a:t>
            </a:r>
            <a:r>
              <a:rPr i="1"/>
              <a:t> of the </a:t>
            </a:r>
            <a:r>
              <a:rPr i="1" u="sng"/>
              <a:t>diligent</a:t>
            </a:r>
            <a:r>
              <a:rPr i="1"/>
              <a:t> lead to prosperity.”</a:t>
            </a:r>
            <a:r>
              <a:t>  - Proverbs 21:5</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nvSpPr>
        <p:spPr>
          <a:xfrm>
            <a:off x="544671" y="154566"/>
            <a:ext cx="13153837" cy="262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The health &amp; growth of your church is worth more than an opinion or feeling.  You need a proven tool to properly assess progress.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nvSpPr>
        <p:spPr>
          <a:xfrm>
            <a:off x="568488" y="122502"/>
            <a:ext cx="13251095" cy="262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Church Metrics are measurables that focus every leader and member on the ultimate goal.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nvSpPr>
        <p:spPr>
          <a:xfrm>
            <a:off x="538964" y="95902"/>
            <a:ext cx="13272101" cy="262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Creating a church metrics system is the best strategy to keep everyone </a:t>
            </a:r>
            <a:r>
              <a:rPr u="sng"/>
              <a:t>focused</a:t>
            </a:r>
            <a:r>
              <a:t> and to measure </a:t>
            </a:r>
            <a:r>
              <a:rPr u="sng"/>
              <a:t>progress</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nvSpPr>
        <p:spPr>
          <a:xfrm>
            <a:off x="629835" y="107949"/>
            <a:ext cx="13144510" cy="892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To begin creating your metrics consider what matters most to your church and measure it. </a:t>
            </a:r>
          </a:p>
          <a:p>
            <a:pPr algn="l"/>
            <a:endParaRPr baseline="5555"/>
          </a:p>
          <a:p>
            <a:pPr algn="l"/>
            <a:r>
              <a:rPr baseline="5555"/>
              <a:t>							</a:t>
            </a:r>
            <a:r>
              <a:t>Sunday AM Adult Attendance</a:t>
            </a:r>
          </a:p>
          <a:p>
            <a:pPr algn="l"/>
            <a:r>
              <a:t>							Sunday AM Kids Attendance</a:t>
            </a:r>
          </a:p>
          <a:p>
            <a:pPr algn="l"/>
            <a:r>
              <a:t>							Mid Week Student Attendance</a:t>
            </a:r>
          </a:p>
          <a:p>
            <a:pPr algn="l"/>
            <a:r>
              <a:t>							Group Attendance</a:t>
            </a:r>
          </a:p>
          <a:p>
            <a:pPr algn="l"/>
            <a:r>
              <a:t>							Ministry Team Rosters</a:t>
            </a:r>
          </a:p>
          <a:p>
            <a:pPr algn="l"/>
            <a:r>
              <a:t>							Total Number of Prayer Cards</a:t>
            </a:r>
          </a:p>
          <a:p>
            <a:pPr algn="l"/>
            <a:r>
              <a:t>							Next Step Gathering Attendance</a:t>
            </a:r>
          </a:p>
          <a:p>
            <a:pPr algn="l"/>
            <a:r>
              <a:t>							Giving (Total &amp; Units)</a:t>
            </a:r>
          </a:p>
          <a:p>
            <a:pPr algn="l"/>
            <a:r>
              <a:t>							Salvations</a:t>
            </a:r>
          </a:p>
          <a:p>
            <a:pPr algn="l"/>
            <a:r>
              <a:t>							Baptisms</a:t>
            </a:r>
          </a:p>
          <a:p>
            <a:pPr algn="l"/>
            <a:r>
              <a:t>							Etc.</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nvSpPr>
        <p:spPr>
          <a:xfrm>
            <a:off x="559541" y="91406"/>
            <a:ext cx="13231697" cy="523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Measurement</a:t>
            </a:r>
          </a:p>
          <a:p>
            <a:pPr algn="l"/>
          </a:p>
          <a:p>
            <a:pPr algn="l"/>
            <a:r>
              <a:t>Your second step to creating a church metrics should be to map out the journey you want people to take to become a disciple. </a:t>
            </a:r>
          </a:p>
          <a:p>
            <a:pPr algn="l"/>
          </a:p>
          <a:p>
            <a:pPr algn="l"/>
            <a:r>
              <a:t>		Example:</a:t>
            </a:r>
          </a:p>
          <a:p>
            <a:pPr algn="l"/>
            <a:r>
              <a:t>		</a:t>
            </a:r>
            <a:r>
              <a:t>Worship Service Attendance</a:t>
            </a:r>
          </a:p>
          <a:p>
            <a:pPr algn="l"/>
            <a:r>
              <a:t>		Groups Members</a:t>
            </a:r>
          </a:p>
          <a:p>
            <a:pPr algn="l"/>
            <a:r>
              <a:t>		Ministry Team Members</a:t>
            </a:r>
          </a:p>
        </p:txBody>
      </p:sp>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