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Lst>
  <p:sldSz cx="16256000" cy="9144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461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Gill Sans"/>
      </a:defRPr>
    </a:lvl1pPr>
    <a:lvl2pPr marL="0" marR="0" indent="266700" algn="ctr" defTabSz="5461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Gill Sans"/>
      </a:defRPr>
    </a:lvl2pPr>
    <a:lvl3pPr marL="0" marR="0" indent="533400" algn="ctr" defTabSz="5461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Gill Sans"/>
      </a:defRPr>
    </a:lvl3pPr>
    <a:lvl4pPr marL="0" marR="0" indent="800100" algn="ctr" defTabSz="5461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Gill Sans"/>
      </a:defRPr>
    </a:lvl4pPr>
    <a:lvl5pPr marL="0" marR="0" indent="1066800" algn="ctr" defTabSz="5461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Gill Sans"/>
      </a:defRPr>
    </a:lvl5pPr>
    <a:lvl6pPr marL="0" marR="0" indent="1333500" algn="ctr" defTabSz="5461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Gill Sans"/>
      </a:defRPr>
    </a:lvl6pPr>
    <a:lvl7pPr marL="0" marR="0" indent="1612900" algn="ctr" defTabSz="5461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Gill Sans"/>
      </a:defRPr>
    </a:lvl7pPr>
    <a:lvl8pPr marL="0" marR="0" indent="1879600" algn="ctr" defTabSz="5461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Gill Sans"/>
      </a:defRPr>
    </a:lvl8pPr>
    <a:lvl9pPr marL="0" marR="0" indent="2146300" algn="ctr" defTabSz="5461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Gill San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de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de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def" i="de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n" i="de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def" i="de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de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def" i="def">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b="def" i="def"/>
      <a:tcStyle>
        <a:tcBdr/>
        <a:fill>
          <a:solidFill>
            <a:srgbClr val="C3C2C2"/>
          </a:solidFill>
        </a:fill>
      </a:tcStyle>
    </a:band2H>
    <a:firstCol>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def" i="def">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b="def" i="def"/>
      <a:tcStyle>
        <a:tcBdr/>
        <a:fill>
          <a:solidFill>
            <a:srgbClr val="DCE5E6"/>
          </a:solidFill>
        </a:fill>
      </a:tcStyle>
    </a:band2H>
    <a:firstCol>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def" i="def">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b="def" i="def"/>
      <a:tcStyle>
        <a:tcBdr/>
        <a:fill>
          <a:solidFill>
            <a:srgbClr val="DEDEDF"/>
          </a:solidFill>
        </a:fill>
      </a:tcStyle>
    </a:band2H>
    <a:firstCol>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def" i="def">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de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de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de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8F44A2F1-9E1F-4B54-A3A2-5F16C0AD49E2}" styleName="">
    <a:tblBg/>
    <a:wholeTbl>
      <a:tcTxStyle b="off" i="off">
        <a:fontRef idx="minor">
          <a:srgbClr val="000000"/>
        </a:fontRef>
        <a:srgbClr val="000000"/>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fill>
          <a:noFill/>
        </a:fill>
      </a:tcStyle>
    </a:wholeTbl>
    <a:band2H>
      <a:tcTxStyle b="def" i="def"/>
      <a:tcStyle>
        <a:tcBdr/>
        <a:fill>
          <a:solidFill>
            <a:srgbClr val="C5C7C9">
              <a:alpha val="30000"/>
            </a:srgbClr>
          </a:solidFill>
        </a:fill>
      </a:tcStyle>
    </a:band2H>
    <a:firstCol>
      <a:tcTxStyle b="off" i="off">
        <a:fontRef idx="minor">
          <a:srgbClr val="FFFFFF"/>
        </a:fontRef>
        <a:srgbClr val="FFFFFF"/>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fill>
          <a:noFill/>
        </a:fill>
      </a:tcStyle>
    </a:firstCol>
    <a:lastRow>
      <a:tcTxStyle b="off" i="off">
        <a:fontRef idx="minor">
          <a:srgbClr val="FFFFFF"/>
        </a:fontRef>
        <a:srgbClr val="FFFFFF"/>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fill>
          <a:noFill/>
        </a:fill>
      </a:tcStyle>
    </a:lastRow>
    <a:firstRow>
      <a:tcTxStyle b="off" i="off">
        <a:fontRef idx="minor">
          <a:srgbClr val="FFFFFF"/>
        </a:fontRef>
        <a:srgbClr val="FFFFFF"/>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fill>
          <a:noFill/>
        </a:fill>
      </a:tcStyle>
    </a:firstRow>
  </a:tblStyle>
  <a:tblStyle styleId="{D51ADE6A-740E-44AE-83CC-AE7238B6C88D}" styleName="">
    <a:tblBg/>
    <a:wholeTbl>
      <a:tcTxStyle b="off" i="off">
        <a:fontRef idx="minor">
          <a:srgbClr val="000000"/>
        </a:fontRef>
        <a:srgbClr val="000000"/>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fill>
          <a:noFill/>
        </a:fill>
      </a:tcStyle>
    </a:wholeTbl>
    <a:band2H>
      <a:tcTxStyle b="def" i="def"/>
      <a:tcStyle>
        <a:tcBdr/>
        <a:fill>
          <a:solidFill>
            <a:srgbClr val="C5C7C9">
              <a:alpha val="30000"/>
            </a:srgbClr>
          </a:solidFill>
        </a:fill>
      </a:tcStyle>
    </a:band2H>
    <a:firstCol>
      <a:tcTxStyle b="off" i="off">
        <a:fontRef idx="minor">
          <a:srgbClr val="FFFFFF"/>
        </a:fontRef>
        <a:srgbClr val="FFFFFF"/>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fill>
          <a:noFill/>
        </a:fill>
      </a:tcStyle>
    </a:firstCol>
    <a:lastRow>
      <a:tcTxStyle b="off" i="off">
        <a:fontRef idx="minor">
          <a:srgbClr val="FFFFFF"/>
        </a:fontRef>
        <a:srgbClr val="FFFFFF"/>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fill>
          <a:noFill/>
        </a:fill>
      </a:tcStyle>
    </a:lastRow>
    <a:firstRow>
      <a:tcTxStyle b="off" i="off">
        <a:fontRef idx="minor">
          <a:srgbClr val="FFFFFF"/>
        </a:fontRef>
        <a:srgbClr val="FFFFFF"/>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Shape 35"/>
          <p:cNvSpPr/>
          <p:nvPr>
            <p:ph type="sldImg"/>
          </p:nvPr>
        </p:nvSpPr>
        <p:spPr>
          <a:xfrm>
            <a:off x="1143000" y="685800"/>
            <a:ext cx="4572000" cy="3429000"/>
          </a:xfrm>
          <a:prstGeom prst="rect">
            <a:avLst/>
          </a:prstGeom>
        </p:spPr>
        <p:txBody>
          <a:bodyPr/>
          <a:lstStyle/>
          <a:p>
            <a:pPr/>
          </a:p>
        </p:txBody>
      </p:sp>
      <p:sp>
        <p:nvSpPr>
          <p:cNvPr id="36" name="Shape 36"/>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546100" latinLnBrk="0">
      <a:defRPr sz="1600">
        <a:latin typeface="Lucida Grande"/>
        <a:ea typeface="Lucida Grande"/>
        <a:cs typeface="Lucida Grande"/>
        <a:sym typeface="Lucida Grande"/>
      </a:defRPr>
    </a:lvl1pPr>
    <a:lvl2pPr indent="228600" defTabSz="546100" latinLnBrk="0">
      <a:defRPr sz="1600">
        <a:latin typeface="Lucida Grande"/>
        <a:ea typeface="Lucida Grande"/>
        <a:cs typeface="Lucida Grande"/>
        <a:sym typeface="Lucida Grande"/>
      </a:defRPr>
    </a:lvl2pPr>
    <a:lvl3pPr indent="457200" defTabSz="546100" latinLnBrk="0">
      <a:defRPr sz="1600">
        <a:latin typeface="Lucida Grande"/>
        <a:ea typeface="Lucida Grande"/>
        <a:cs typeface="Lucida Grande"/>
        <a:sym typeface="Lucida Grande"/>
      </a:defRPr>
    </a:lvl3pPr>
    <a:lvl4pPr indent="685800" defTabSz="546100" latinLnBrk="0">
      <a:defRPr sz="1600">
        <a:latin typeface="Lucida Grande"/>
        <a:ea typeface="Lucida Grande"/>
        <a:cs typeface="Lucida Grande"/>
        <a:sym typeface="Lucida Grande"/>
      </a:defRPr>
    </a:lvl4pPr>
    <a:lvl5pPr indent="914400" defTabSz="546100" latinLnBrk="0">
      <a:defRPr sz="1600">
        <a:latin typeface="Lucida Grande"/>
        <a:ea typeface="Lucida Grande"/>
        <a:cs typeface="Lucida Grande"/>
        <a:sym typeface="Lucida Grande"/>
      </a:defRPr>
    </a:lvl5pPr>
    <a:lvl6pPr indent="1143000" defTabSz="546100" latinLnBrk="0">
      <a:defRPr sz="1600">
        <a:latin typeface="Lucida Grande"/>
        <a:ea typeface="Lucida Grande"/>
        <a:cs typeface="Lucida Grande"/>
        <a:sym typeface="Lucida Grande"/>
      </a:defRPr>
    </a:lvl6pPr>
    <a:lvl7pPr indent="1371600" defTabSz="546100" latinLnBrk="0">
      <a:defRPr sz="1600">
        <a:latin typeface="Lucida Grande"/>
        <a:ea typeface="Lucida Grande"/>
        <a:cs typeface="Lucida Grande"/>
        <a:sym typeface="Lucida Grande"/>
      </a:defRPr>
    </a:lvl7pPr>
    <a:lvl8pPr indent="1600200" defTabSz="546100" latinLnBrk="0">
      <a:defRPr sz="1600">
        <a:latin typeface="Lucida Grande"/>
        <a:ea typeface="Lucida Grande"/>
        <a:cs typeface="Lucida Grande"/>
        <a:sym typeface="Lucida Grande"/>
      </a:defRPr>
    </a:lvl8pPr>
    <a:lvl9pPr indent="1828800" defTabSz="546100" latinLnBrk="0">
      <a:defRPr sz="1600">
        <a:latin typeface="Lucida Grande"/>
        <a:ea typeface="Lucida Grande"/>
        <a:cs typeface="Lucida Grande"/>
        <a:sym typeface="Lucida Grand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p:spTree>
      <p:nvGrpSpPr>
        <p:cNvPr id="1" name=""/>
        <p:cNvGrpSpPr/>
        <p:nvPr/>
      </p:nvGrpSpPr>
      <p:grpSpPr>
        <a:xfrm>
          <a:off x="0" y="0"/>
          <a:ext cx="0" cy="0"/>
          <a:chOff x="0" y="0"/>
          <a:chExt cx="0" cy="0"/>
        </a:xfrm>
      </p:grpSpPr>
      <p:sp>
        <p:nvSpPr>
          <p:cNvPr id="13" name="Shape 1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0" showMasterPhAnim="1">
  <p:cSld name="Blank">
    <p:spTree>
      <p:nvGrpSpPr>
        <p:cNvPr id="1" name=""/>
        <p:cNvGrpSpPr/>
        <p:nvPr/>
      </p:nvGrpSpPr>
      <p:grpSpPr>
        <a:xfrm>
          <a:off x="0" y="0"/>
          <a:ext cx="0" cy="0"/>
          <a:chOff x="0" y="0"/>
          <a:chExt cx="0" cy="0"/>
        </a:xfrm>
      </p:grpSpPr>
      <p:pic>
        <p:nvPicPr>
          <p:cNvPr id="20" name="blank formula 12 key.png"/>
          <p:cNvPicPr>
            <a:picLocks noChangeAspect="1"/>
          </p:cNvPicPr>
          <p:nvPr/>
        </p:nvPicPr>
        <p:blipFill>
          <a:blip r:embed="rId2">
            <a:extLst/>
          </a:blip>
          <a:stretch>
            <a:fillRect/>
          </a:stretch>
        </p:blipFill>
        <p:spPr>
          <a:xfrm>
            <a:off x="0" y="0"/>
            <a:ext cx="16256000" cy="9144000"/>
          </a:xfrm>
          <a:prstGeom prst="rect">
            <a:avLst/>
          </a:prstGeom>
          <a:ln w="12700">
            <a:miter lim="400000"/>
          </a:ln>
        </p:spPr>
      </p:pic>
      <p:sp>
        <p:nvSpPr>
          <p:cNvPr id="21" name="Shape 21"/>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0" showMasterPhAnim="1">
  <p:cSld name="Break Slide">
    <p:spTree>
      <p:nvGrpSpPr>
        <p:cNvPr id="1" name=""/>
        <p:cNvGrpSpPr/>
        <p:nvPr/>
      </p:nvGrpSpPr>
      <p:grpSpPr>
        <a:xfrm>
          <a:off x="0" y="0"/>
          <a:ext cx="0" cy="0"/>
          <a:chOff x="0" y="0"/>
          <a:chExt cx="0" cy="0"/>
        </a:xfrm>
      </p:grpSpPr>
      <p:pic>
        <p:nvPicPr>
          <p:cNvPr id="28" name="title key.png"/>
          <p:cNvPicPr>
            <a:picLocks noChangeAspect="1"/>
          </p:cNvPicPr>
          <p:nvPr/>
        </p:nvPicPr>
        <p:blipFill>
          <a:blip r:embed="rId2">
            <a:extLst/>
          </a:blip>
          <a:stretch>
            <a:fillRect/>
          </a:stretch>
        </p:blipFill>
        <p:spPr>
          <a:xfrm>
            <a:off x="-1" y="-1"/>
            <a:ext cx="16256001" cy="9144001"/>
          </a:xfrm>
          <a:prstGeom prst="rect">
            <a:avLst/>
          </a:prstGeom>
          <a:ln w="12700">
            <a:miter lim="400000"/>
          </a:ln>
        </p:spPr>
      </p:pic>
      <p:sp>
        <p:nvSpPr>
          <p:cNvPr id="29" name="Shape 29"/>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pic>
        <p:nvPicPr>
          <p:cNvPr id="2" name="title key.png"/>
          <p:cNvPicPr>
            <a:picLocks noChangeAspect="1"/>
          </p:cNvPicPr>
          <p:nvPr/>
        </p:nvPicPr>
        <p:blipFill>
          <a:blip r:embed="rId2">
            <a:extLst/>
          </a:blip>
          <a:stretch>
            <a:fillRect/>
          </a:stretch>
        </p:blipFill>
        <p:spPr>
          <a:xfrm>
            <a:off x="-1" y="-1"/>
            <a:ext cx="16256001" cy="9144001"/>
          </a:xfrm>
          <a:prstGeom prst="rect">
            <a:avLst/>
          </a:prstGeom>
          <a:ln w="12700">
            <a:miter lim="400000"/>
          </a:ln>
        </p:spPr>
      </p:pic>
      <p:sp>
        <p:nvSpPr>
          <p:cNvPr id="3" name="Shape 3"/>
          <p:cNvSpPr/>
          <p:nvPr/>
        </p:nvSpPr>
        <p:spPr>
          <a:xfrm>
            <a:off x="6234465" y="5515091"/>
            <a:ext cx="7345394" cy="698501"/>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nchor="ctr">
            <a:spAutoFit/>
          </a:bodyPr>
          <a:lstStyle>
            <a:lvl1pPr algn="l" defTabSz="647700">
              <a:defRPr sz="4300"/>
            </a:lvl1pPr>
          </a:lstStyle>
          <a:p>
            <a:pPr/>
            <a:r>
              <a:t>The Formula of Measurement</a:t>
            </a:r>
          </a:p>
        </p:txBody>
      </p:sp>
      <p:sp>
        <p:nvSpPr>
          <p:cNvPr id="4" name="Shape 4"/>
          <p:cNvSpPr/>
          <p:nvPr>
            <p:ph type="title"/>
          </p:nvPr>
        </p:nvSpPr>
        <p:spPr>
          <a:xfrm>
            <a:off x="1587500" y="241300"/>
            <a:ext cx="13081000" cy="2286000"/>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nchor="ctr"/>
          <a:lstStyle/>
          <a:p>
            <a:pPr/>
            <a:r>
              <a:t>Title Text</a:t>
            </a:r>
          </a:p>
        </p:txBody>
      </p:sp>
      <p:sp>
        <p:nvSpPr>
          <p:cNvPr id="5" name="Shape 5"/>
          <p:cNvSpPr/>
          <p:nvPr>
            <p:ph type="body" idx="1"/>
          </p:nvPr>
        </p:nvSpPr>
        <p:spPr>
          <a:xfrm>
            <a:off x="1587500" y="2590800"/>
            <a:ext cx="13081000" cy="5372100"/>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nchor="ctr"/>
          <a:lstStyle/>
          <a:p>
            <a:pPr/>
            <a:r>
              <a:t>Body Level One</a:t>
            </a:r>
          </a:p>
          <a:p>
            <a:pPr lvl="1"/>
            <a:r>
              <a:t>Body Level Two</a:t>
            </a:r>
          </a:p>
          <a:p>
            <a:pPr lvl="2"/>
            <a:r>
              <a:t>Body Level Three</a:t>
            </a:r>
          </a:p>
          <a:p>
            <a:pPr lvl="3"/>
            <a:r>
              <a:t>Body Level Four</a:t>
            </a:r>
          </a:p>
          <a:p>
            <a:pPr lvl="4"/>
            <a:r>
              <a:t>Body Level Five</a:t>
            </a:r>
          </a:p>
        </p:txBody>
      </p:sp>
      <p:sp>
        <p:nvSpPr>
          <p:cNvPr id="6" name="Shape 6"/>
          <p:cNvSpPr/>
          <p:nvPr>
            <p:ph type="sldNum" sz="quarter" idx="2"/>
          </p:nvPr>
        </p:nvSpPr>
        <p:spPr>
          <a:xfrm>
            <a:off x="7988300" y="8750300"/>
            <a:ext cx="266700" cy="279400"/>
          </a:xfrm>
          <a:prstGeom prst="rect">
            <a:avLst/>
          </a:prstGeom>
          <a:ln w="12700">
            <a:miter lim="400000"/>
          </a:ln>
        </p:spPr>
        <p:txBody>
          <a:bodyPr wrap="none" lIns="38100" tIns="38100" rIns="38100" bIns="38100">
            <a:spAutoFit/>
          </a:bodyPr>
          <a:lstStyle>
            <a:lvl1pPr>
              <a:defRPr sz="1400"/>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3"/>
    <p:sldLayoutId id="2147483650" r:id="rId4"/>
    <p:sldLayoutId id="2147483651" r:id="rId5"/>
  </p:sldLayoutIdLst>
  <p:transition xmlns:p14="http://schemas.microsoft.com/office/powerpoint/2010/main" spd="med" advClick="1"/>
  <p:txStyles>
    <p:titleStyle>
      <a:lvl1pPr marL="0" marR="0" indent="0" algn="ctr" defTabSz="546100" rtl="0" latinLnBrk="0">
        <a:lnSpc>
          <a:spcPct val="100000"/>
        </a:lnSpc>
        <a:spcBef>
          <a:spcPts val="0"/>
        </a:spcBef>
        <a:spcAft>
          <a:spcPts val="0"/>
        </a:spcAft>
        <a:buClrTx/>
        <a:buSzTx/>
        <a:buFontTx/>
        <a:buNone/>
        <a:tabLst/>
        <a:defRPr b="0" baseline="0" cap="none" i="0" spc="0" strike="noStrike" sz="7400" u="none">
          <a:ln>
            <a:noFill/>
          </a:ln>
          <a:solidFill>
            <a:srgbClr val="000000"/>
          </a:solidFill>
          <a:uFillTx/>
          <a:latin typeface="+mn-lt"/>
          <a:ea typeface="+mn-ea"/>
          <a:cs typeface="+mn-cs"/>
          <a:sym typeface="Gill Sans"/>
        </a:defRPr>
      </a:lvl1pPr>
      <a:lvl2pPr marL="0" marR="0" indent="228600" algn="ctr" defTabSz="546100" rtl="0" latinLnBrk="0">
        <a:lnSpc>
          <a:spcPct val="100000"/>
        </a:lnSpc>
        <a:spcBef>
          <a:spcPts val="0"/>
        </a:spcBef>
        <a:spcAft>
          <a:spcPts val="0"/>
        </a:spcAft>
        <a:buClrTx/>
        <a:buSzTx/>
        <a:buFontTx/>
        <a:buNone/>
        <a:tabLst/>
        <a:defRPr b="0" baseline="0" cap="none" i="0" spc="0" strike="noStrike" sz="7400" u="none">
          <a:ln>
            <a:noFill/>
          </a:ln>
          <a:solidFill>
            <a:srgbClr val="000000"/>
          </a:solidFill>
          <a:uFillTx/>
          <a:latin typeface="+mn-lt"/>
          <a:ea typeface="+mn-ea"/>
          <a:cs typeface="+mn-cs"/>
          <a:sym typeface="Gill Sans"/>
        </a:defRPr>
      </a:lvl2pPr>
      <a:lvl3pPr marL="0" marR="0" indent="457200" algn="ctr" defTabSz="546100" rtl="0" latinLnBrk="0">
        <a:lnSpc>
          <a:spcPct val="100000"/>
        </a:lnSpc>
        <a:spcBef>
          <a:spcPts val="0"/>
        </a:spcBef>
        <a:spcAft>
          <a:spcPts val="0"/>
        </a:spcAft>
        <a:buClrTx/>
        <a:buSzTx/>
        <a:buFontTx/>
        <a:buNone/>
        <a:tabLst/>
        <a:defRPr b="0" baseline="0" cap="none" i="0" spc="0" strike="noStrike" sz="7400" u="none">
          <a:ln>
            <a:noFill/>
          </a:ln>
          <a:solidFill>
            <a:srgbClr val="000000"/>
          </a:solidFill>
          <a:uFillTx/>
          <a:latin typeface="+mn-lt"/>
          <a:ea typeface="+mn-ea"/>
          <a:cs typeface="+mn-cs"/>
          <a:sym typeface="Gill Sans"/>
        </a:defRPr>
      </a:lvl3pPr>
      <a:lvl4pPr marL="0" marR="0" indent="685800" algn="ctr" defTabSz="546100" rtl="0" latinLnBrk="0">
        <a:lnSpc>
          <a:spcPct val="100000"/>
        </a:lnSpc>
        <a:spcBef>
          <a:spcPts val="0"/>
        </a:spcBef>
        <a:spcAft>
          <a:spcPts val="0"/>
        </a:spcAft>
        <a:buClrTx/>
        <a:buSzTx/>
        <a:buFontTx/>
        <a:buNone/>
        <a:tabLst/>
        <a:defRPr b="0" baseline="0" cap="none" i="0" spc="0" strike="noStrike" sz="7400" u="none">
          <a:ln>
            <a:noFill/>
          </a:ln>
          <a:solidFill>
            <a:srgbClr val="000000"/>
          </a:solidFill>
          <a:uFillTx/>
          <a:latin typeface="+mn-lt"/>
          <a:ea typeface="+mn-ea"/>
          <a:cs typeface="+mn-cs"/>
          <a:sym typeface="Gill Sans"/>
        </a:defRPr>
      </a:lvl4pPr>
      <a:lvl5pPr marL="0" marR="0" indent="914400" algn="ctr" defTabSz="546100" rtl="0" latinLnBrk="0">
        <a:lnSpc>
          <a:spcPct val="100000"/>
        </a:lnSpc>
        <a:spcBef>
          <a:spcPts val="0"/>
        </a:spcBef>
        <a:spcAft>
          <a:spcPts val="0"/>
        </a:spcAft>
        <a:buClrTx/>
        <a:buSzTx/>
        <a:buFontTx/>
        <a:buNone/>
        <a:tabLst/>
        <a:defRPr b="0" baseline="0" cap="none" i="0" spc="0" strike="noStrike" sz="7400" u="none">
          <a:ln>
            <a:noFill/>
          </a:ln>
          <a:solidFill>
            <a:srgbClr val="000000"/>
          </a:solidFill>
          <a:uFillTx/>
          <a:latin typeface="+mn-lt"/>
          <a:ea typeface="+mn-ea"/>
          <a:cs typeface="+mn-cs"/>
          <a:sym typeface="Gill Sans"/>
        </a:defRPr>
      </a:lvl5pPr>
      <a:lvl6pPr marL="0" marR="0" indent="1143000" algn="ctr" defTabSz="546100" rtl="0" latinLnBrk="0">
        <a:lnSpc>
          <a:spcPct val="100000"/>
        </a:lnSpc>
        <a:spcBef>
          <a:spcPts val="0"/>
        </a:spcBef>
        <a:spcAft>
          <a:spcPts val="0"/>
        </a:spcAft>
        <a:buClrTx/>
        <a:buSzTx/>
        <a:buFontTx/>
        <a:buNone/>
        <a:tabLst/>
        <a:defRPr b="0" baseline="0" cap="none" i="0" spc="0" strike="noStrike" sz="7400" u="none">
          <a:ln>
            <a:noFill/>
          </a:ln>
          <a:solidFill>
            <a:srgbClr val="000000"/>
          </a:solidFill>
          <a:uFillTx/>
          <a:latin typeface="+mn-lt"/>
          <a:ea typeface="+mn-ea"/>
          <a:cs typeface="+mn-cs"/>
          <a:sym typeface="Gill Sans"/>
        </a:defRPr>
      </a:lvl6pPr>
      <a:lvl7pPr marL="0" marR="0" indent="1371600" algn="ctr" defTabSz="546100" rtl="0" latinLnBrk="0">
        <a:lnSpc>
          <a:spcPct val="100000"/>
        </a:lnSpc>
        <a:spcBef>
          <a:spcPts val="0"/>
        </a:spcBef>
        <a:spcAft>
          <a:spcPts val="0"/>
        </a:spcAft>
        <a:buClrTx/>
        <a:buSzTx/>
        <a:buFontTx/>
        <a:buNone/>
        <a:tabLst/>
        <a:defRPr b="0" baseline="0" cap="none" i="0" spc="0" strike="noStrike" sz="7400" u="none">
          <a:ln>
            <a:noFill/>
          </a:ln>
          <a:solidFill>
            <a:srgbClr val="000000"/>
          </a:solidFill>
          <a:uFillTx/>
          <a:latin typeface="+mn-lt"/>
          <a:ea typeface="+mn-ea"/>
          <a:cs typeface="+mn-cs"/>
          <a:sym typeface="Gill Sans"/>
        </a:defRPr>
      </a:lvl7pPr>
      <a:lvl8pPr marL="0" marR="0" indent="1600200" algn="ctr" defTabSz="546100" rtl="0" latinLnBrk="0">
        <a:lnSpc>
          <a:spcPct val="100000"/>
        </a:lnSpc>
        <a:spcBef>
          <a:spcPts val="0"/>
        </a:spcBef>
        <a:spcAft>
          <a:spcPts val="0"/>
        </a:spcAft>
        <a:buClrTx/>
        <a:buSzTx/>
        <a:buFontTx/>
        <a:buNone/>
        <a:tabLst/>
        <a:defRPr b="0" baseline="0" cap="none" i="0" spc="0" strike="noStrike" sz="7400" u="none">
          <a:ln>
            <a:noFill/>
          </a:ln>
          <a:solidFill>
            <a:srgbClr val="000000"/>
          </a:solidFill>
          <a:uFillTx/>
          <a:latin typeface="+mn-lt"/>
          <a:ea typeface="+mn-ea"/>
          <a:cs typeface="+mn-cs"/>
          <a:sym typeface="Gill Sans"/>
        </a:defRPr>
      </a:lvl8pPr>
      <a:lvl9pPr marL="0" marR="0" indent="1828800" algn="ctr" defTabSz="546100" rtl="0" latinLnBrk="0">
        <a:lnSpc>
          <a:spcPct val="100000"/>
        </a:lnSpc>
        <a:spcBef>
          <a:spcPts val="0"/>
        </a:spcBef>
        <a:spcAft>
          <a:spcPts val="0"/>
        </a:spcAft>
        <a:buClrTx/>
        <a:buSzTx/>
        <a:buFontTx/>
        <a:buNone/>
        <a:tabLst/>
        <a:defRPr b="0" baseline="0" cap="none" i="0" spc="0" strike="noStrike" sz="7400" u="none">
          <a:ln>
            <a:noFill/>
          </a:ln>
          <a:solidFill>
            <a:srgbClr val="000000"/>
          </a:solidFill>
          <a:uFillTx/>
          <a:latin typeface="+mn-lt"/>
          <a:ea typeface="+mn-ea"/>
          <a:cs typeface="+mn-cs"/>
          <a:sym typeface="Gill Sans"/>
        </a:defRPr>
      </a:lvl9pPr>
    </p:titleStyle>
    <p:bodyStyle>
      <a:lvl1pPr marL="698500" marR="0" indent="-444500" algn="l" defTabSz="546100" latinLnBrk="0">
        <a:lnSpc>
          <a:spcPct val="100000"/>
        </a:lnSpc>
        <a:spcBef>
          <a:spcPts val="2200"/>
        </a:spcBef>
        <a:spcAft>
          <a:spcPts val="0"/>
        </a:spcAft>
        <a:buClrTx/>
        <a:buSzPct val="171000"/>
        <a:buFontTx/>
        <a:buChar char="•"/>
        <a:tabLst/>
        <a:defRPr b="0" baseline="0" cap="none" i="0" spc="0" strike="noStrike" sz="3600" u="none">
          <a:ln>
            <a:noFill/>
          </a:ln>
          <a:solidFill>
            <a:srgbClr val="000000"/>
          </a:solidFill>
          <a:uFillTx/>
          <a:latin typeface="+mn-lt"/>
          <a:ea typeface="+mn-ea"/>
          <a:cs typeface="+mn-cs"/>
          <a:sym typeface="Gill Sans"/>
        </a:defRPr>
      </a:lvl1pPr>
      <a:lvl2pPr marL="1041400" marR="0" indent="-444500" algn="l" defTabSz="546100" latinLnBrk="0">
        <a:lnSpc>
          <a:spcPct val="100000"/>
        </a:lnSpc>
        <a:spcBef>
          <a:spcPts val="2200"/>
        </a:spcBef>
        <a:spcAft>
          <a:spcPts val="0"/>
        </a:spcAft>
        <a:buClrTx/>
        <a:buSzPct val="171000"/>
        <a:buFontTx/>
        <a:buChar char="•"/>
        <a:tabLst/>
        <a:defRPr b="0" baseline="0" cap="none" i="0" spc="0" strike="noStrike" sz="3600" u="none">
          <a:ln>
            <a:noFill/>
          </a:ln>
          <a:solidFill>
            <a:srgbClr val="000000"/>
          </a:solidFill>
          <a:uFillTx/>
          <a:latin typeface="+mn-lt"/>
          <a:ea typeface="+mn-ea"/>
          <a:cs typeface="+mn-cs"/>
          <a:sym typeface="Gill Sans"/>
        </a:defRPr>
      </a:lvl2pPr>
      <a:lvl3pPr marL="1384300" marR="0" indent="-444500" algn="l" defTabSz="546100" latinLnBrk="0">
        <a:lnSpc>
          <a:spcPct val="100000"/>
        </a:lnSpc>
        <a:spcBef>
          <a:spcPts val="2200"/>
        </a:spcBef>
        <a:spcAft>
          <a:spcPts val="0"/>
        </a:spcAft>
        <a:buClrTx/>
        <a:buSzPct val="171000"/>
        <a:buFontTx/>
        <a:buChar char="•"/>
        <a:tabLst/>
        <a:defRPr b="0" baseline="0" cap="none" i="0" spc="0" strike="noStrike" sz="3600" u="none">
          <a:ln>
            <a:noFill/>
          </a:ln>
          <a:solidFill>
            <a:srgbClr val="000000"/>
          </a:solidFill>
          <a:uFillTx/>
          <a:latin typeface="+mn-lt"/>
          <a:ea typeface="+mn-ea"/>
          <a:cs typeface="+mn-cs"/>
          <a:sym typeface="Gill Sans"/>
        </a:defRPr>
      </a:lvl3pPr>
      <a:lvl4pPr marL="1739900" marR="0" indent="-444500" algn="l" defTabSz="546100" latinLnBrk="0">
        <a:lnSpc>
          <a:spcPct val="100000"/>
        </a:lnSpc>
        <a:spcBef>
          <a:spcPts val="2200"/>
        </a:spcBef>
        <a:spcAft>
          <a:spcPts val="0"/>
        </a:spcAft>
        <a:buClrTx/>
        <a:buSzPct val="171000"/>
        <a:buFontTx/>
        <a:buChar char="•"/>
        <a:tabLst/>
        <a:defRPr b="0" baseline="0" cap="none" i="0" spc="0" strike="noStrike" sz="3600" u="none">
          <a:ln>
            <a:noFill/>
          </a:ln>
          <a:solidFill>
            <a:srgbClr val="000000"/>
          </a:solidFill>
          <a:uFillTx/>
          <a:latin typeface="+mn-lt"/>
          <a:ea typeface="+mn-ea"/>
          <a:cs typeface="+mn-cs"/>
          <a:sym typeface="Gill Sans"/>
        </a:defRPr>
      </a:lvl4pPr>
      <a:lvl5pPr marL="2082800" marR="0" indent="-444500" algn="l" defTabSz="546100" latinLnBrk="0">
        <a:lnSpc>
          <a:spcPct val="100000"/>
        </a:lnSpc>
        <a:spcBef>
          <a:spcPts val="2200"/>
        </a:spcBef>
        <a:spcAft>
          <a:spcPts val="0"/>
        </a:spcAft>
        <a:buClrTx/>
        <a:buSzPct val="171000"/>
        <a:buFontTx/>
        <a:buChar char="•"/>
        <a:tabLst/>
        <a:defRPr b="0" baseline="0" cap="none" i="0" spc="0" strike="noStrike" sz="3600" u="none">
          <a:ln>
            <a:noFill/>
          </a:ln>
          <a:solidFill>
            <a:srgbClr val="000000"/>
          </a:solidFill>
          <a:uFillTx/>
          <a:latin typeface="+mn-lt"/>
          <a:ea typeface="+mn-ea"/>
          <a:cs typeface="+mn-cs"/>
          <a:sym typeface="Gill Sans"/>
        </a:defRPr>
      </a:lvl5pPr>
      <a:lvl6pPr marL="2425700" marR="0" indent="-444500" algn="l" defTabSz="546100" latinLnBrk="0">
        <a:lnSpc>
          <a:spcPct val="100000"/>
        </a:lnSpc>
        <a:spcBef>
          <a:spcPts val="2200"/>
        </a:spcBef>
        <a:spcAft>
          <a:spcPts val="0"/>
        </a:spcAft>
        <a:buClrTx/>
        <a:buSzPct val="171000"/>
        <a:buFontTx/>
        <a:buChar char="•"/>
        <a:tabLst/>
        <a:defRPr b="0" baseline="0" cap="none" i="0" spc="0" strike="noStrike" sz="3600" u="none">
          <a:ln>
            <a:noFill/>
          </a:ln>
          <a:solidFill>
            <a:srgbClr val="000000"/>
          </a:solidFill>
          <a:uFillTx/>
          <a:latin typeface="+mn-lt"/>
          <a:ea typeface="+mn-ea"/>
          <a:cs typeface="+mn-cs"/>
          <a:sym typeface="Gill Sans"/>
        </a:defRPr>
      </a:lvl6pPr>
      <a:lvl7pPr marL="2768600" marR="0" indent="-444500" algn="l" defTabSz="546100" latinLnBrk="0">
        <a:lnSpc>
          <a:spcPct val="100000"/>
        </a:lnSpc>
        <a:spcBef>
          <a:spcPts val="2200"/>
        </a:spcBef>
        <a:spcAft>
          <a:spcPts val="0"/>
        </a:spcAft>
        <a:buClrTx/>
        <a:buSzPct val="171000"/>
        <a:buFontTx/>
        <a:buChar char="•"/>
        <a:tabLst/>
        <a:defRPr b="0" baseline="0" cap="none" i="0" spc="0" strike="noStrike" sz="3600" u="none">
          <a:ln>
            <a:noFill/>
          </a:ln>
          <a:solidFill>
            <a:srgbClr val="000000"/>
          </a:solidFill>
          <a:uFillTx/>
          <a:latin typeface="+mn-lt"/>
          <a:ea typeface="+mn-ea"/>
          <a:cs typeface="+mn-cs"/>
          <a:sym typeface="Gill Sans"/>
        </a:defRPr>
      </a:lvl7pPr>
      <a:lvl8pPr marL="3111500" marR="0" indent="-444500" algn="l" defTabSz="546100" latinLnBrk="0">
        <a:lnSpc>
          <a:spcPct val="100000"/>
        </a:lnSpc>
        <a:spcBef>
          <a:spcPts val="2200"/>
        </a:spcBef>
        <a:spcAft>
          <a:spcPts val="0"/>
        </a:spcAft>
        <a:buClrTx/>
        <a:buSzPct val="171000"/>
        <a:buFontTx/>
        <a:buChar char="•"/>
        <a:tabLst/>
        <a:defRPr b="0" baseline="0" cap="none" i="0" spc="0" strike="noStrike" sz="3600" u="none">
          <a:ln>
            <a:noFill/>
          </a:ln>
          <a:solidFill>
            <a:srgbClr val="000000"/>
          </a:solidFill>
          <a:uFillTx/>
          <a:latin typeface="+mn-lt"/>
          <a:ea typeface="+mn-ea"/>
          <a:cs typeface="+mn-cs"/>
          <a:sym typeface="Gill Sans"/>
        </a:defRPr>
      </a:lvl8pPr>
      <a:lvl9pPr marL="3454400" marR="0" indent="-444500" algn="l" defTabSz="546100" latinLnBrk="0">
        <a:lnSpc>
          <a:spcPct val="100000"/>
        </a:lnSpc>
        <a:spcBef>
          <a:spcPts val="2200"/>
        </a:spcBef>
        <a:spcAft>
          <a:spcPts val="0"/>
        </a:spcAft>
        <a:buClrTx/>
        <a:buSzPct val="171000"/>
        <a:buFontTx/>
        <a:buChar char="•"/>
        <a:tabLst/>
        <a:defRPr b="0" baseline="0" cap="none" i="0" spc="0" strike="noStrike" sz="3600" u="none">
          <a:ln>
            <a:noFill/>
          </a:ln>
          <a:solidFill>
            <a:srgbClr val="000000"/>
          </a:solidFill>
          <a:uFillTx/>
          <a:latin typeface="+mn-lt"/>
          <a:ea typeface="+mn-ea"/>
          <a:cs typeface="+mn-cs"/>
          <a:sym typeface="Gill Sans"/>
        </a:defRPr>
      </a:lvl9pPr>
    </p:bodyStyle>
    <p:otherStyle>
      <a:lvl1pPr marL="0" marR="0" indent="0" algn="ctr" defTabSz="54610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Gill Sans"/>
        </a:defRPr>
      </a:lvl1pPr>
      <a:lvl2pPr marL="0" marR="0" indent="228600" algn="ctr" defTabSz="54610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Gill Sans"/>
        </a:defRPr>
      </a:lvl2pPr>
      <a:lvl3pPr marL="0" marR="0" indent="457200" algn="ctr" defTabSz="54610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Gill Sans"/>
        </a:defRPr>
      </a:lvl3pPr>
      <a:lvl4pPr marL="0" marR="0" indent="685800" algn="ctr" defTabSz="54610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Gill Sans"/>
        </a:defRPr>
      </a:lvl4pPr>
      <a:lvl5pPr marL="0" marR="0" indent="914400" algn="ctr" defTabSz="54610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Gill Sans"/>
        </a:defRPr>
      </a:lvl5pPr>
      <a:lvl6pPr marL="0" marR="0" indent="1143000" algn="ctr" defTabSz="54610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Gill Sans"/>
        </a:defRPr>
      </a:lvl6pPr>
      <a:lvl7pPr marL="0" marR="0" indent="1371600" algn="ctr" defTabSz="54610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Gill Sans"/>
        </a:defRPr>
      </a:lvl7pPr>
      <a:lvl8pPr marL="0" marR="0" indent="1600200" algn="ctr" defTabSz="54610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Gill Sans"/>
        </a:defRPr>
      </a:lvl8pPr>
      <a:lvl9pPr marL="0" marR="0" indent="1828800" algn="ctr" defTabSz="54610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Gill Sans"/>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5" name="Shape 55"/>
          <p:cNvSpPr/>
          <p:nvPr/>
        </p:nvSpPr>
        <p:spPr>
          <a:xfrm>
            <a:off x="550894" y="91923"/>
            <a:ext cx="13160365" cy="7315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sz="6600"/>
            </a:pPr>
            <a:r>
              <a:t>The Formula of Measurement</a:t>
            </a:r>
          </a:p>
          <a:p>
            <a:pPr algn="l"/>
          </a:p>
          <a:p>
            <a:pPr algn="l"/>
            <a:r>
              <a:t>To best understand the effectiveness of your discipleship process 	measure for movement not totals. </a:t>
            </a:r>
          </a:p>
          <a:p>
            <a:pPr algn="l"/>
          </a:p>
          <a:p>
            <a:pPr algn="l"/>
          </a:p>
          <a:p>
            <a:pPr algn="l"/>
          </a:p>
          <a:p>
            <a:pPr algn="l"/>
          </a:p>
          <a:p>
            <a:pPr algn="l"/>
          </a:p>
          <a:p>
            <a:pPr algn="l"/>
            <a:r>
              <a:t>With this metrics as your base you can avoid growing a church of 	loosely connected consumers. Instead you will know you are moving people into meaningful relationships and to serving opportunities, thus more developed disciples. </a:t>
            </a:r>
          </a:p>
        </p:txBody>
      </p:sp>
      <p:graphicFrame>
        <p:nvGraphicFramePr>
          <p:cNvPr id="56" name="Table 56"/>
          <p:cNvGraphicFramePr/>
          <p:nvPr/>
        </p:nvGraphicFramePr>
        <p:xfrm>
          <a:off x="2915184" y="3179254"/>
          <a:ext cx="7828094" cy="1527587"/>
        </p:xfrm>
        <a:graphic xmlns:a="http://schemas.openxmlformats.org/drawingml/2006/main">
          <a:graphicData uri="http://schemas.openxmlformats.org/drawingml/2006/table">
            <a:tbl>
              <a:tblPr firstCol="0" firstRow="0" lastCol="0" lastRow="0" bandCol="0" bandRow="1" rtl="0">
                <a:tableStyleId>{4C3C2611-4C71-4FC5-86AE-919BDF0F9419}</a:tableStyleId>
              </a:tblPr>
              <a:tblGrid>
                <a:gridCol w="1891875"/>
                <a:gridCol w="2152467"/>
                <a:gridCol w="1891875"/>
                <a:gridCol w="1891875"/>
              </a:tblGrid>
              <a:tr h="365760">
                <a:tc>
                  <a:txBody>
                    <a:bodyPr/>
                    <a:lstStyle/>
                    <a:p>
                      <a:pPr defTabSz="914400">
                        <a:defRPr sz="2100">
                          <a:latin typeface="+mn-lt"/>
                          <a:ea typeface="+mn-ea"/>
                          <a:cs typeface="+mn-cs"/>
                        </a:defRPr>
                      </a:pPr>
                    </a:p>
                  </a:txBody>
                  <a:tcPr marL="63500" marR="63500" marT="0" marB="0" anchor="ctr" anchorCtr="0" horzOverflow="overflow"/>
                </a:tc>
                <a:tc>
                  <a:txBody>
                    <a:bodyPr/>
                    <a:lstStyle/>
                    <a:p>
                      <a:pPr defTabSz="914400">
                        <a:defRPr sz="1800"/>
                      </a:pPr>
                      <a:r>
                        <a:rPr sz="2500">
                          <a:latin typeface="+mn-lt"/>
                          <a:ea typeface="+mn-ea"/>
                          <a:cs typeface="+mn-cs"/>
                        </a:rPr>
                        <a:t>Worship Service</a:t>
                      </a:r>
                    </a:p>
                  </a:txBody>
                  <a:tcPr marL="63500" marR="63500" marT="0" marB="0" anchor="ctr" anchorCtr="0" horzOverflow="overflow"/>
                </a:tc>
                <a:tc>
                  <a:txBody>
                    <a:bodyPr/>
                    <a:lstStyle/>
                    <a:p>
                      <a:pPr defTabSz="914400">
                        <a:defRPr sz="1800"/>
                      </a:pPr>
                      <a:r>
                        <a:rPr sz="2500">
                          <a:latin typeface="+mn-lt"/>
                          <a:ea typeface="+mn-ea"/>
                          <a:cs typeface="+mn-cs"/>
                        </a:rPr>
                        <a:t>Small Groups</a:t>
                      </a:r>
                    </a:p>
                  </a:txBody>
                  <a:tcPr marL="63500" marR="63500" marT="0" marB="0" anchor="ctr" anchorCtr="0" horzOverflow="overflow"/>
                </a:tc>
                <a:tc>
                  <a:txBody>
                    <a:bodyPr/>
                    <a:lstStyle/>
                    <a:p>
                      <a:pPr defTabSz="914400">
                        <a:defRPr sz="1800"/>
                      </a:pPr>
                      <a:r>
                        <a:rPr sz="2500">
                          <a:latin typeface="+mn-lt"/>
                          <a:ea typeface="+mn-ea"/>
                          <a:cs typeface="+mn-cs"/>
                        </a:rPr>
                        <a:t>Ministry Teams</a:t>
                      </a:r>
                    </a:p>
                  </a:txBody>
                  <a:tcPr marL="63500" marR="63500" marT="0" marB="0" anchor="ctr" anchorCtr="0" horzOverflow="overflow"/>
                </a:tc>
              </a:tr>
              <a:tr h="268941">
                <a:tc>
                  <a:txBody>
                    <a:bodyPr/>
                    <a:lstStyle/>
                    <a:p>
                      <a:pPr defTabSz="914400">
                        <a:defRPr sz="1800"/>
                      </a:pPr>
                      <a:r>
                        <a:rPr sz="2200">
                          <a:latin typeface="+mn-lt"/>
                          <a:ea typeface="+mn-ea"/>
                          <a:cs typeface="+mn-cs"/>
                        </a:rPr>
                        <a:t>Children</a:t>
                      </a:r>
                    </a:p>
                  </a:txBody>
                  <a:tcPr marL="63500" marR="63500" marT="0" marB="0" anchor="ctr" anchorCtr="0" horzOverflow="overflow"/>
                </a:tc>
                <a:tc>
                  <a:txBody>
                    <a:bodyPr/>
                    <a:lstStyle/>
                    <a:p>
                      <a:pPr defTabSz="914400">
                        <a:defRPr sz="1800"/>
                      </a:pPr>
                      <a:r>
                        <a:rPr sz="2200">
                          <a:latin typeface="+mn-lt"/>
                          <a:ea typeface="+mn-ea"/>
                          <a:cs typeface="+mn-cs"/>
                        </a:rPr>
                        <a:t>120</a:t>
                      </a:r>
                    </a:p>
                  </a:txBody>
                  <a:tcPr marL="63500" marR="63500" marT="0" marB="0" anchor="ctr" anchorCtr="0" horzOverflow="overflow"/>
                </a:tc>
                <a:tc>
                  <a:txBody>
                    <a:bodyPr/>
                    <a:lstStyle/>
                    <a:p>
                      <a:pPr defTabSz="914400">
                        <a:defRPr sz="1800"/>
                      </a:pPr>
                      <a:r>
                        <a:rPr sz="2200">
                          <a:latin typeface="+mn-lt"/>
                          <a:ea typeface="+mn-ea"/>
                          <a:cs typeface="+mn-cs"/>
                        </a:rPr>
                        <a:t>80</a:t>
                      </a:r>
                    </a:p>
                  </a:txBody>
                  <a:tcPr marL="63500" marR="63500" marT="0" marB="0" anchor="ctr" anchorCtr="0" horzOverflow="overflow"/>
                </a:tc>
                <a:tc>
                  <a:txBody>
                    <a:bodyPr/>
                    <a:lstStyle/>
                    <a:p>
                      <a:pPr defTabSz="914400">
                        <a:defRPr sz="1800"/>
                      </a:pPr>
                      <a:r>
                        <a:rPr sz="2200">
                          <a:latin typeface="+mn-lt"/>
                          <a:ea typeface="+mn-ea"/>
                          <a:cs typeface="+mn-cs"/>
                        </a:rPr>
                        <a:t>40</a:t>
                      </a:r>
                    </a:p>
                  </a:txBody>
                  <a:tcPr marL="63500" marR="63500" marT="0" marB="0" anchor="ctr" anchorCtr="0" horzOverflow="overflow"/>
                </a:tc>
              </a:tr>
              <a:tr h="268941">
                <a:tc>
                  <a:txBody>
                    <a:bodyPr/>
                    <a:lstStyle/>
                    <a:p>
                      <a:pPr defTabSz="914400">
                        <a:defRPr sz="1800"/>
                      </a:pPr>
                      <a:r>
                        <a:rPr sz="2200">
                          <a:latin typeface="+mn-lt"/>
                          <a:ea typeface="+mn-ea"/>
                          <a:cs typeface="+mn-cs"/>
                        </a:rPr>
                        <a:t>Students</a:t>
                      </a:r>
                    </a:p>
                  </a:txBody>
                  <a:tcPr marL="63500" marR="63500" marT="0" marB="0" anchor="ctr" anchorCtr="0" horzOverflow="overflow"/>
                </a:tc>
                <a:tc>
                  <a:txBody>
                    <a:bodyPr/>
                    <a:lstStyle/>
                    <a:p>
                      <a:pPr defTabSz="914400">
                        <a:defRPr sz="1800"/>
                      </a:pPr>
                      <a:r>
                        <a:rPr sz="2200">
                          <a:latin typeface="+mn-lt"/>
                          <a:ea typeface="+mn-ea"/>
                          <a:cs typeface="+mn-cs"/>
                        </a:rPr>
                        <a:t>140</a:t>
                      </a:r>
                    </a:p>
                  </a:txBody>
                  <a:tcPr marL="63500" marR="63500" marT="0" marB="0" anchor="ctr" anchorCtr="0" horzOverflow="overflow"/>
                </a:tc>
                <a:tc>
                  <a:txBody>
                    <a:bodyPr/>
                    <a:lstStyle/>
                    <a:p>
                      <a:pPr defTabSz="914400">
                        <a:defRPr sz="1800"/>
                      </a:pPr>
                      <a:r>
                        <a:rPr sz="2200">
                          <a:latin typeface="+mn-lt"/>
                          <a:ea typeface="+mn-ea"/>
                          <a:cs typeface="+mn-cs"/>
                        </a:rPr>
                        <a:t>75</a:t>
                      </a:r>
                    </a:p>
                  </a:txBody>
                  <a:tcPr marL="63500" marR="63500" marT="0" marB="0" anchor="ctr" anchorCtr="0" horzOverflow="overflow"/>
                </a:tc>
                <a:tc>
                  <a:txBody>
                    <a:bodyPr/>
                    <a:lstStyle/>
                    <a:p>
                      <a:pPr defTabSz="914400">
                        <a:defRPr sz="1800"/>
                      </a:pPr>
                      <a:r>
                        <a:rPr sz="2200">
                          <a:latin typeface="+mn-lt"/>
                          <a:ea typeface="+mn-ea"/>
                          <a:cs typeface="+mn-cs"/>
                        </a:rPr>
                        <a:t>65</a:t>
                      </a:r>
                    </a:p>
                  </a:txBody>
                  <a:tcPr marL="63500" marR="63500" marT="0" marB="0" anchor="ctr" anchorCtr="0" horzOverflow="overflow"/>
                </a:tc>
              </a:tr>
              <a:tr h="268941">
                <a:tc>
                  <a:txBody>
                    <a:bodyPr/>
                    <a:lstStyle/>
                    <a:p>
                      <a:pPr defTabSz="914400">
                        <a:defRPr sz="1800"/>
                      </a:pPr>
                      <a:r>
                        <a:rPr sz="2200">
                          <a:latin typeface="+mn-lt"/>
                          <a:ea typeface="+mn-ea"/>
                          <a:cs typeface="+mn-cs"/>
                        </a:rPr>
                        <a:t>Adults</a:t>
                      </a:r>
                    </a:p>
                  </a:txBody>
                  <a:tcPr marL="63500" marR="63500" marT="0" marB="0" anchor="ctr" anchorCtr="0" horzOverflow="overflow"/>
                </a:tc>
                <a:tc>
                  <a:txBody>
                    <a:bodyPr/>
                    <a:lstStyle/>
                    <a:p>
                      <a:pPr defTabSz="914400">
                        <a:defRPr sz="1800"/>
                      </a:pPr>
                      <a:r>
                        <a:rPr sz="2200">
                          <a:latin typeface="+mn-lt"/>
                          <a:ea typeface="+mn-ea"/>
                          <a:cs typeface="+mn-cs"/>
                        </a:rPr>
                        <a:t>650</a:t>
                      </a:r>
                    </a:p>
                  </a:txBody>
                  <a:tcPr marL="63500" marR="63500" marT="0" marB="0" anchor="ctr" anchorCtr="0" horzOverflow="overflow"/>
                </a:tc>
                <a:tc>
                  <a:txBody>
                    <a:bodyPr/>
                    <a:lstStyle/>
                    <a:p>
                      <a:pPr defTabSz="914400">
                        <a:defRPr sz="1800"/>
                      </a:pPr>
                      <a:r>
                        <a:rPr sz="2200">
                          <a:latin typeface="+mn-lt"/>
                          <a:ea typeface="+mn-ea"/>
                          <a:cs typeface="+mn-cs"/>
                        </a:rPr>
                        <a:t>400</a:t>
                      </a:r>
                    </a:p>
                  </a:txBody>
                  <a:tcPr marL="63500" marR="63500" marT="0" marB="0" anchor="ctr" anchorCtr="0" horzOverflow="overflow"/>
                </a:tc>
                <a:tc>
                  <a:txBody>
                    <a:bodyPr/>
                    <a:lstStyle/>
                    <a:p>
                      <a:pPr defTabSz="914400">
                        <a:defRPr sz="1800"/>
                      </a:pPr>
                      <a:r>
                        <a:rPr sz="2200">
                          <a:latin typeface="+mn-lt"/>
                          <a:ea typeface="+mn-ea"/>
                          <a:cs typeface="+mn-cs"/>
                        </a:rPr>
                        <a:t>300</a:t>
                      </a:r>
                    </a:p>
                  </a:txBody>
                  <a:tcPr marL="63500" marR="63500" marT="0" marB="0" anchor="ctr" anchorCtr="0" horzOverflow="overflow"/>
                </a:tc>
              </a:tr>
              <a:tr h="355002">
                <a:tc>
                  <a:txBody>
                    <a:bodyPr/>
                    <a:lstStyle/>
                    <a:p>
                      <a:pPr defTabSz="914400">
                        <a:defRPr sz="1800"/>
                      </a:pPr>
                      <a:r>
                        <a:rPr b="1" sz="2800">
                          <a:latin typeface="+mn-lt"/>
                          <a:ea typeface="+mn-ea"/>
                          <a:cs typeface="+mn-cs"/>
                        </a:rPr>
                        <a:t>Total</a:t>
                      </a:r>
                    </a:p>
                  </a:txBody>
                  <a:tcPr marL="63500" marR="63500" marT="0" marB="0" anchor="ctr" anchorCtr="0" horzOverflow="overflow"/>
                </a:tc>
                <a:tc>
                  <a:txBody>
                    <a:bodyPr/>
                    <a:lstStyle/>
                    <a:p>
                      <a:pPr defTabSz="914400">
                        <a:defRPr sz="1800"/>
                      </a:pPr>
                      <a:r>
                        <a:rPr b="1" sz="2800">
                          <a:latin typeface="+mn-lt"/>
                          <a:ea typeface="+mn-ea"/>
                          <a:cs typeface="+mn-cs"/>
                        </a:rPr>
                        <a:t>910</a:t>
                      </a:r>
                    </a:p>
                  </a:txBody>
                  <a:tcPr marL="63500" marR="63500" marT="0" marB="0" anchor="ctr" anchorCtr="0" horzOverflow="overflow"/>
                </a:tc>
                <a:tc>
                  <a:txBody>
                    <a:bodyPr/>
                    <a:lstStyle/>
                    <a:p>
                      <a:pPr defTabSz="914400">
                        <a:defRPr sz="1800"/>
                      </a:pPr>
                      <a:r>
                        <a:rPr b="1" sz="2800">
                          <a:latin typeface="+mn-lt"/>
                          <a:ea typeface="+mn-ea"/>
                          <a:cs typeface="+mn-cs"/>
                        </a:rPr>
                        <a:t>555</a:t>
                      </a:r>
                    </a:p>
                  </a:txBody>
                  <a:tcPr marL="63500" marR="63500" marT="0" marB="0" anchor="ctr" anchorCtr="0" horzOverflow="overflow"/>
                </a:tc>
                <a:tc>
                  <a:txBody>
                    <a:bodyPr/>
                    <a:lstStyle/>
                    <a:p>
                      <a:pPr defTabSz="914400">
                        <a:defRPr sz="1800"/>
                      </a:pPr>
                      <a:r>
                        <a:rPr b="1" sz="2800">
                          <a:latin typeface="+mn-lt"/>
                          <a:ea typeface="+mn-ea"/>
                          <a:cs typeface="+mn-cs"/>
                        </a:rPr>
                        <a:t>405</a:t>
                      </a:r>
                    </a:p>
                  </a:txBody>
                  <a:tcPr marL="63500" marR="63500" marT="0" marB="0" anchor="ctr" anchorCtr="0" horzOverflow="overflow"/>
                </a:tc>
              </a:tr>
            </a:tbl>
          </a:graphicData>
        </a:graphic>
      </p:graphicFrame>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8" name="Shape 58"/>
          <p:cNvSpPr/>
          <p:nvPr/>
        </p:nvSpPr>
        <p:spPr>
          <a:xfrm>
            <a:off x="551321" y="93502"/>
            <a:ext cx="13217088" cy="65913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sz="6600"/>
            </a:pPr>
            <a:r>
              <a:t>The Formula of Measurement</a:t>
            </a:r>
          </a:p>
          <a:p>
            <a:pPr algn="l"/>
          </a:p>
          <a:p>
            <a:pPr algn="l"/>
            <a:r>
              <a:t>Your third step to creating a church metric should identify your follow up retention rate. </a:t>
            </a:r>
          </a:p>
          <a:p>
            <a:pPr algn="l"/>
            <a:endParaRPr baseline="10000" sz="2000"/>
          </a:p>
          <a:p>
            <a:pPr algn="l"/>
            <a:r>
              <a:t>Total number of Prayer Cards (Guests) / Total number of Next Step 	attendees = Retention Rate</a:t>
            </a:r>
          </a:p>
          <a:p>
            <a:pPr algn="l"/>
          </a:p>
          <a:p>
            <a:pPr algn="l"/>
            <a:r>
              <a:t>		Example: </a:t>
            </a:r>
          </a:p>
          <a:p>
            <a:pPr algn="l"/>
            <a:r>
              <a:t>			</a:t>
            </a:r>
          </a:p>
          <a:p>
            <a:pPr algn="l"/>
            <a:r>
              <a:t>			10 total Prayer Cards / 3 Total families attended Next Step = 				30% Retention Rate</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0" name="Shape 60"/>
          <p:cNvSpPr/>
          <p:nvPr/>
        </p:nvSpPr>
        <p:spPr>
          <a:xfrm>
            <a:off x="543475" y="66523"/>
            <a:ext cx="13253588" cy="7366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sz="6600"/>
            </a:pPr>
            <a:r>
              <a:t>The Formula of Measurement</a:t>
            </a:r>
          </a:p>
          <a:p>
            <a:pPr algn="l"/>
          </a:p>
          <a:p>
            <a:pPr algn="l"/>
            <a:r>
              <a:t>Your fourth step to creating a church metric should be to understand how your church measures up to the national averages.</a:t>
            </a:r>
            <a:endParaRPr baseline="5555"/>
          </a:p>
          <a:p>
            <a:pPr algn="l"/>
            <a:endParaRPr baseline="5555"/>
          </a:p>
          <a:p>
            <a:pPr algn="l"/>
            <a:r>
              <a:rPr baseline="5555"/>
              <a:t>	-  	</a:t>
            </a:r>
            <a:r>
              <a:t>% of your weekend attendance that is comprised of children. </a:t>
            </a:r>
          </a:p>
          <a:p>
            <a:pPr algn="l"/>
            <a:r>
              <a:t>	-  	National Average 21% </a:t>
            </a:r>
          </a:p>
          <a:p>
            <a:pPr algn="l"/>
            <a:r>
              <a:t>		</a:t>
            </a:r>
          </a:p>
          <a:p>
            <a:pPr algn="l"/>
            <a:r>
              <a:t>	-  	% of your weekend attendance that is comprised of students. </a:t>
            </a:r>
          </a:p>
          <a:p>
            <a:pPr algn="l"/>
            <a:r>
              <a:t>	-  	National Average 9%</a:t>
            </a:r>
          </a:p>
          <a:p>
            <a:pPr algn="l"/>
          </a:p>
          <a:p>
            <a:pPr algn="l"/>
            <a:r>
              <a:t>	-  	% of adults and students engaged in small groups. </a:t>
            </a:r>
          </a:p>
          <a:p>
            <a:pPr algn="l"/>
            <a:r>
              <a:t>	-  	National Average 51% </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2" name="Shape 62"/>
          <p:cNvSpPr/>
          <p:nvPr/>
        </p:nvSpPr>
        <p:spPr>
          <a:xfrm>
            <a:off x="548826" y="62757"/>
            <a:ext cx="13227696" cy="5232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sz="6600"/>
            </a:pPr>
            <a:r>
              <a:t>The Formula of Measurement</a:t>
            </a:r>
          </a:p>
          <a:p>
            <a:pPr algn="l"/>
          </a:p>
          <a:p>
            <a:pPr algn="l"/>
            <a:r>
              <a:t>	-  	% of adults and students serving. </a:t>
            </a:r>
          </a:p>
          <a:p>
            <a:pPr algn="l"/>
            <a:r>
              <a:t>	-  	National Average 45% </a:t>
            </a:r>
          </a:p>
          <a:p>
            <a:pPr algn="l"/>
          </a:p>
          <a:p>
            <a:pPr algn="l"/>
            <a:r>
              <a:t>	-  	Ratio of staff to attendees is important to keep in mind as you 			grow. Some churches can become to dependent on staff, which 			hurts the empowerment of laity and the overall growth. </a:t>
            </a:r>
          </a:p>
          <a:p>
            <a:pPr algn="l"/>
            <a:r>
              <a:t>	-  	National Average is 86:1 </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4" name="Shape 64"/>
          <p:cNvSpPr/>
          <p:nvPr/>
        </p:nvSpPr>
        <p:spPr>
          <a:xfrm>
            <a:off x="583262" y="165853"/>
            <a:ext cx="13237632" cy="4737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sz="6600"/>
            </a:pPr>
            <a:r>
              <a:t>The Formula of Measurement</a:t>
            </a:r>
          </a:p>
          <a:p>
            <a:pPr algn="l"/>
          </a:p>
          <a:p>
            <a:pPr algn="l"/>
            <a:r>
              <a:t>Your fifth step to creating a church metric is to create a regular review period. </a:t>
            </a:r>
            <a:endParaRPr baseline="5555"/>
          </a:p>
          <a:p>
            <a:pPr algn="l"/>
            <a:endParaRPr baseline="5555"/>
          </a:p>
          <a:p>
            <a:pPr algn="l"/>
            <a:r>
              <a:t>Assign a specific person to the responsibility of collecting data and 		calculating your metrics on a regular basis.  Ask them to report the 		progress of each metrics in a monthly and quarterly format.</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6" name="Shape 66"/>
          <p:cNvSpPr/>
          <p:nvPr/>
        </p:nvSpPr>
        <p:spPr>
          <a:xfrm>
            <a:off x="604062" y="91219"/>
            <a:ext cx="13148850" cy="7391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sz="6600"/>
            </a:pPr>
            <a:r>
              <a:t>The Formula of Measurement</a:t>
            </a:r>
          </a:p>
          <a:p>
            <a:pPr algn="l"/>
          </a:p>
          <a:p>
            <a:pPr algn="l"/>
            <a:r>
              <a:t>Your sixth step to creating a church metric is to use the data for goal setting.</a:t>
            </a:r>
            <a:endParaRPr baseline="5555"/>
          </a:p>
          <a:p>
            <a:pPr algn="l"/>
            <a:endParaRPr baseline="5555"/>
          </a:p>
          <a:p>
            <a:pPr algn="l"/>
            <a:r>
              <a:t>Once you discover a base line of where your metrics are you can begin to set goals for each team (measurement). </a:t>
            </a:r>
            <a:endParaRPr baseline="5555"/>
          </a:p>
          <a:p>
            <a:pPr algn="l"/>
            <a:endParaRPr baseline="5555"/>
          </a:p>
          <a:p>
            <a:pPr algn="l"/>
            <a:r>
              <a:t>Measurable goals are a powerful way to clarify the ‘win’ for your team members. </a:t>
            </a:r>
            <a:endParaRPr baseline="5555"/>
          </a:p>
          <a:p>
            <a:pPr algn="l"/>
            <a:endParaRPr baseline="5555"/>
          </a:p>
          <a:p>
            <a:pPr algn="l"/>
            <a:r>
              <a:t>When you clarify the ‘win’, you can manage your </a:t>
            </a:r>
            <a:r>
              <a:rPr u="sng"/>
              <a:t>time</a:t>
            </a:r>
            <a:r>
              <a:t> &amp; </a:t>
            </a:r>
            <a:r>
              <a:rPr u="sng"/>
              <a:t>resources</a:t>
            </a:r>
            <a:r>
              <a:t> 	more effectively.</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8" name="Shape 68"/>
          <p:cNvSpPr/>
          <p:nvPr/>
        </p:nvSpPr>
        <p:spPr>
          <a:xfrm>
            <a:off x="554326" y="153417"/>
            <a:ext cx="13179331" cy="4191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sz="6600"/>
            </a:pPr>
            <a:r>
              <a:t>The Formula of Measurement</a:t>
            </a:r>
          </a:p>
          <a:p>
            <a:pPr algn="l"/>
          </a:p>
          <a:p>
            <a:pPr algn="l"/>
            <a:r>
              <a:t>As you apply the Formula of Measurement remember, Metrics reveal important details of a church that would not otherwise be discovered</a:t>
            </a:r>
            <a:r>
              <a:rPr>
                <a:solidFill>
                  <a:srgbClr val="FF462A"/>
                </a:solidFill>
              </a:rPr>
              <a:t>.  </a:t>
            </a:r>
            <a:endParaRPr>
              <a:solidFill>
                <a:srgbClr val="FF462A"/>
              </a:solidFill>
            </a:endParaRPr>
          </a:p>
          <a:p>
            <a:pPr algn="l"/>
          </a:p>
          <a:p>
            <a:pPr algn="l"/>
            <a:r>
              <a:t>But few people are truly encouraged by numbers and graphs.  Instead, they are inspired by stories. </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1" name="Shape 71"/>
          <p:cNvSpPr/>
          <p:nvPr/>
        </p:nvSpPr>
        <p:spPr>
          <a:xfrm>
            <a:off x="567258" y="155857"/>
            <a:ext cx="13156672" cy="4013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sz="6600"/>
            </a:pPr>
            <a:r>
              <a:t>The Formula of Measurement</a:t>
            </a:r>
          </a:p>
          <a:p>
            <a:pPr algn="l">
              <a:defRPr sz="5600"/>
            </a:pPr>
            <a:r>
              <a:t>		</a:t>
            </a:r>
            <a:r>
              <a:rPr>
                <a:solidFill>
                  <a:srgbClr val="797979"/>
                </a:solidFill>
              </a:rPr>
              <a:t>White Board</a:t>
            </a:r>
            <a:endParaRPr>
              <a:solidFill>
                <a:srgbClr val="797979"/>
              </a:solidFill>
            </a:endParaRPr>
          </a:p>
          <a:p>
            <a:pPr algn="l"/>
            <a:endParaRPr>
              <a:solidFill>
                <a:srgbClr val="797979"/>
              </a:solidFill>
            </a:endParaRPr>
          </a:p>
          <a:p>
            <a:pPr algn="l"/>
            <a:r>
              <a:t>what teams are necessary at what size church. Levels of leadership.   </a:t>
            </a:r>
            <a:endParaRPr baseline="5555"/>
          </a:p>
          <a:p>
            <a:pPr algn="l"/>
            <a:r>
              <a:rPr baseline="5555"/>
              <a:t>-	</a:t>
            </a:r>
            <a:r>
              <a:t>Portion on the importance of placing people in ministry</a:t>
            </a:r>
            <a:endParaRPr baseline="5555"/>
          </a:p>
          <a:p>
            <a:pPr algn="l"/>
            <a:r>
              <a:rPr baseline="5555"/>
              <a:t>-	</a:t>
            </a:r>
            <a:r>
              <a:t>90 day goal system</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9" name="Shape 39"/>
          <p:cNvSpPr/>
          <p:nvPr/>
        </p:nvSpPr>
        <p:spPr>
          <a:xfrm>
            <a:off x="542273" y="108858"/>
            <a:ext cx="13274057" cy="5753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sz="6600"/>
            </a:pPr>
            <a:r>
              <a:t>The Formula of Measurement</a:t>
            </a:r>
          </a:p>
          <a:p>
            <a:pPr algn="l"/>
          </a:p>
          <a:p>
            <a:pPr algn="l"/>
            <a:r>
              <a:t>Initiating new ministry teams and strategies can be exciting and provide new energy to any local church. If this new momentum is not reinforced with structure and accountability things can quickly fall back into a stagnant state. </a:t>
            </a:r>
          </a:p>
          <a:p>
            <a:pPr algn="l"/>
          </a:p>
          <a:p>
            <a:pPr algn="l"/>
            <a:r>
              <a:t>By utilizing the Formula of Measurement, that focuses on building a 	church metrics structure, you can look forward to many years of 	sustained growth.</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1" name="Shape 41"/>
          <p:cNvSpPr/>
          <p:nvPr/>
        </p:nvSpPr>
        <p:spPr>
          <a:xfrm>
            <a:off x="632973" y="122326"/>
            <a:ext cx="13177676" cy="48133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sz="6600"/>
            </a:pPr>
            <a:r>
              <a:t>The Formula of Measurement</a:t>
            </a:r>
            <a:endParaRPr baseline="3030"/>
          </a:p>
          <a:p>
            <a:pPr algn="l"/>
            <a:endParaRPr baseline="5555"/>
          </a:p>
          <a:p>
            <a:pPr algn="l"/>
            <a:r>
              <a:t>There are many factors to building a life giving church that sees growth 	but all include the following:</a:t>
            </a:r>
            <a:endParaRPr baseline="5555"/>
          </a:p>
          <a:p>
            <a:pPr algn="l"/>
            <a:endParaRPr baseline="5555"/>
          </a:p>
          <a:p>
            <a:pPr algn="l"/>
            <a:r>
              <a:rPr baseline="5555"/>
              <a:t>		</a:t>
            </a:r>
            <a:r>
              <a:t>Empowering key leaders </a:t>
            </a:r>
            <a:endParaRPr baseline="5555"/>
          </a:p>
          <a:p>
            <a:pPr algn="l"/>
            <a:r>
              <a:rPr baseline="5555"/>
              <a:t>		</a:t>
            </a:r>
            <a:r>
              <a:t>Well-designed systems that build disciples </a:t>
            </a:r>
          </a:p>
          <a:p>
            <a:pPr algn="l"/>
            <a:r>
              <a:t>		Growing spiritual passion</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3" name="Shape 43"/>
          <p:cNvSpPr/>
          <p:nvPr/>
        </p:nvSpPr>
        <p:spPr>
          <a:xfrm>
            <a:off x="565671" y="119149"/>
            <a:ext cx="13189537" cy="210842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sz="6600"/>
            </a:pPr>
            <a:r>
              <a:t>The Formula of Measurement</a:t>
            </a:r>
          </a:p>
          <a:p>
            <a:pPr algn="l"/>
          </a:p>
          <a:p>
            <a:pPr algn="l"/>
            <a:r>
              <a:rPr i="1"/>
              <a:t>“The </a:t>
            </a:r>
            <a:r>
              <a:rPr i="1" u="sng"/>
              <a:t>plans</a:t>
            </a:r>
            <a:r>
              <a:rPr i="1"/>
              <a:t> of the </a:t>
            </a:r>
            <a:r>
              <a:rPr i="1" u="sng"/>
              <a:t>diligent</a:t>
            </a:r>
            <a:r>
              <a:rPr i="1"/>
              <a:t> lead to prosperity.”</a:t>
            </a:r>
            <a:r>
              <a:t>  - Proverbs 21:5</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5" name="Shape 45"/>
          <p:cNvSpPr/>
          <p:nvPr/>
        </p:nvSpPr>
        <p:spPr>
          <a:xfrm>
            <a:off x="544671" y="154566"/>
            <a:ext cx="13153837" cy="26289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sz="6600"/>
            </a:pPr>
            <a:r>
              <a:t>The Formula of Measurement</a:t>
            </a:r>
          </a:p>
          <a:p>
            <a:pPr algn="l"/>
          </a:p>
          <a:p>
            <a:pPr algn="l"/>
            <a:r>
              <a:t>The health &amp; growth of your church is worth more than an opinion or feeling.  You need a proven tool to properly assess progress. </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7" name="Shape 47"/>
          <p:cNvSpPr/>
          <p:nvPr/>
        </p:nvSpPr>
        <p:spPr>
          <a:xfrm>
            <a:off x="568488" y="122502"/>
            <a:ext cx="13251095" cy="26289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sz="6600"/>
            </a:pPr>
            <a:r>
              <a:t>The Formula of Measurement</a:t>
            </a:r>
          </a:p>
          <a:p>
            <a:pPr algn="l"/>
          </a:p>
          <a:p>
            <a:pPr algn="l"/>
            <a:r>
              <a:t>Church Metrics are measurables that focus every leader and member on the ultimate goal. </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9" name="Shape 49"/>
          <p:cNvSpPr/>
          <p:nvPr/>
        </p:nvSpPr>
        <p:spPr>
          <a:xfrm>
            <a:off x="538964" y="95902"/>
            <a:ext cx="13272101" cy="26289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sz="6600"/>
            </a:pPr>
            <a:r>
              <a:t>The Formula of Measurement</a:t>
            </a:r>
          </a:p>
          <a:p>
            <a:pPr algn="l"/>
          </a:p>
          <a:p>
            <a:pPr algn="l"/>
            <a:r>
              <a:t>Creating a church metrics system is the best strategy to keep everyone </a:t>
            </a:r>
            <a:r>
              <a:rPr u="sng"/>
              <a:t>focused</a:t>
            </a:r>
            <a:r>
              <a:t> and to measure </a:t>
            </a:r>
            <a:r>
              <a:rPr u="sng"/>
              <a:t>progress</a:t>
            </a:r>
            <a:r>
              <a:t>.</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1" name="Shape 51"/>
          <p:cNvSpPr/>
          <p:nvPr/>
        </p:nvSpPr>
        <p:spPr>
          <a:xfrm>
            <a:off x="629835" y="107949"/>
            <a:ext cx="13144510" cy="8928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sz="6600"/>
            </a:pPr>
            <a:r>
              <a:t>The Formula of Measurement</a:t>
            </a:r>
          </a:p>
          <a:p>
            <a:pPr algn="l"/>
          </a:p>
          <a:p>
            <a:pPr algn="l"/>
            <a:r>
              <a:t>To begin creating your metrics consider what matters most to your church and measure it. </a:t>
            </a:r>
          </a:p>
          <a:p>
            <a:pPr algn="l"/>
            <a:endParaRPr baseline="5555"/>
          </a:p>
          <a:p>
            <a:pPr algn="l"/>
            <a:r>
              <a:rPr baseline="5555"/>
              <a:t>							</a:t>
            </a:r>
            <a:r>
              <a:t>Sunday AM Adult Attendance</a:t>
            </a:r>
          </a:p>
          <a:p>
            <a:pPr algn="l"/>
            <a:r>
              <a:t>							Sunday AM Kids Attendance</a:t>
            </a:r>
          </a:p>
          <a:p>
            <a:pPr algn="l"/>
            <a:r>
              <a:t>							Mid Week Student Attendance</a:t>
            </a:r>
          </a:p>
          <a:p>
            <a:pPr algn="l"/>
            <a:r>
              <a:t>							Group Attendance</a:t>
            </a:r>
          </a:p>
          <a:p>
            <a:pPr algn="l"/>
            <a:r>
              <a:t>							Ministry Team Rosters</a:t>
            </a:r>
          </a:p>
          <a:p>
            <a:pPr algn="l"/>
            <a:r>
              <a:t>							Total Number of Prayer Cards</a:t>
            </a:r>
          </a:p>
          <a:p>
            <a:pPr algn="l"/>
            <a:r>
              <a:t>							Next Step Gathering Attendance</a:t>
            </a:r>
          </a:p>
          <a:p>
            <a:pPr algn="l"/>
            <a:r>
              <a:t>							Giving (Total &amp; Units)</a:t>
            </a:r>
          </a:p>
          <a:p>
            <a:pPr algn="l"/>
            <a:r>
              <a:t>							Salvations</a:t>
            </a:r>
          </a:p>
          <a:p>
            <a:pPr algn="l"/>
            <a:r>
              <a:t>							Baptisms</a:t>
            </a:r>
          </a:p>
          <a:p>
            <a:pPr algn="l"/>
            <a:r>
              <a:t>							Etc.</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3" name="Shape 53"/>
          <p:cNvSpPr/>
          <p:nvPr/>
        </p:nvSpPr>
        <p:spPr>
          <a:xfrm>
            <a:off x="559541" y="91406"/>
            <a:ext cx="13231697" cy="5232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sz="6600"/>
            </a:pPr>
            <a:r>
              <a:t>The Formula of Measurement</a:t>
            </a:r>
          </a:p>
          <a:p>
            <a:pPr algn="l"/>
          </a:p>
          <a:p>
            <a:pPr algn="l"/>
            <a:r>
              <a:t>Your second step to creating a church metrics should be to map out the journey you want people to take to become a disciple. </a:t>
            </a:r>
          </a:p>
          <a:p>
            <a:pPr algn="l"/>
          </a:p>
          <a:p>
            <a:pPr algn="l"/>
            <a:r>
              <a:t>		Example:</a:t>
            </a:r>
          </a:p>
          <a:p>
            <a:pPr algn="l"/>
            <a:r>
              <a:t>		</a:t>
            </a:r>
            <a:r>
              <a:t>Worship Service Attendance</a:t>
            </a:r>
          </a:p>
          <a:p>
            <a:pPr algn="l"/>
            <a:r>
              <a:t>		Groups Members</a:t>
            </a:r>
          </a:p>
          <a:p>
            <a:pPr algn="l"/>
            <a:r>
              <a:t>		Ministry Team Members</a:t>
            </a:r>
          </a:p>
        </p:txBody>
      </p:sp>
    </p:spTree>
  </p:cSld>
  <p:clrMapOvr>
    <a:masterClrMapping/>
  </p:clrMapOvr>
  <p:transition xmlns:p14="http://schemas.microsoft.com/office/powerpoint/2010/main" spd="med" advClick="1"/>
</p:sld>
</file>

<file path=ppt/theme/_rels/theme1.xml.rels><?xml version="1.0" encoding="UTF-8" standalone="yes"?><Relationships xmlns="http://schemas.openxmlformats.org/package/2006/relationships"><Relationship Id="rId1" Type="http://schemas.openxmlformats.org/officeDocument/2006/relationships/image" Target="../media/image2.png"/></Relationships>

</file>

<file path=ppt/theme/_rels/theme2.xml.rels><?xml version="1.0" encoding="UTF-8" standalone="yes"?><Relationships xmlns="http://schemas.openxmlformats.org/package/2006/relationships"><Relationship Id="rId1" Type="http://schemas.openxmlformats.org/officeDocument/2006/relationships/image" Target="../media/image2.png"/></Relationships>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Gill Sans"/>
        <a:ea typeface="Gill Sans"/>
        <a:cs typeface="Gill Sans"/>
      </a:majorFont>
      <a:minorFont>
        <a:latin typeface="Gill Sans"/>
        <a:ea typeface="Gill Sans"/>
        <a:cs typeface="Gill Sans"/>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38100" dist="25400" dir="5400000">
            <a:srgbClr val="000000">
              <a:alpha val="5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46100" rtl="0" fontAlgn="auto" latinLnBrk="0" hangingPunct="0">
          <a:lnSpc>
            <a:spcPct val="100000"/>
          </a:lnSpc>
          <a:spcBef>
            <a:spcPts val="0"/>
          </a:spcBef>
          <a:spcAft>
            <a:spcPts val="0"/>
          </a:spcAft>
          <a:buClrTx/>
          <a:buSzTx/>
          <a:buFontTx/>
          <a:buNone/>
          <a:tabLst/>
          <a:defRPr b="0" baseline="0" cap="none" i="0" spc="0" strike="noStrike" sz="3400" u="none" kumimoji="0" normalizeH="0">
            <a:ln>
              <a:noFill/>
            </a:ln>
            <a:solidFill>
              <a:srgbClr val="FFFFFF"/>
            </a:solidFill>
            <a:effectLst>
              <a:outerShdw sx="100000" sy="100000" kx="0" ky="0" algn="b" rotWithShape="0" blurRad="38100" dist="12700" dir="5400000">
                <a:srgbClr val="000000">
                  <a:alpha val="50000"/>
                </a:srgbClr>
              </a:outerShdw>
            </a:effectLst>
            <a:uFillTx/>
            <a:latin typeface="+mn-lt"/>
            <a:ea typeface="+mn-ea"/>
            <a:cs typeface="+mn-cs"/>
            <a:sym typeface="Gill San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461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Gill San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Gill Sans"/>
        <a:ea typeface="Gill Sans"/>
        <a:cs typeface="Gill Sans"/>
      </a:majorFont>
      <a:minorFont>
        <a:latin typeface="Gill Sans"/>
        <a:ea typeface="Gill Sans"/>
        <a:cs typeface="Gill Sans"/>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38100" dist="25400" dir="5400000">
            <a:srgbClr val="000000">
              <a:alpha val="5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46100" rtl="0" fontAlgn="auto" latinLnBrk="0" hangingPunct="0">
          <a:lnSpc>
            <a:spcPct val="100000"/>
          </a:lnSpc>
          <a:spcBef>
            <a:spcPts val="0"/>
          </a:spcBef>
          <a:spcAft>
            <a:spcPts val="0"/>
          </a:spcAft>
          <a:buClrTx/>
          <a:buSzTx/>
          <a:buFontTx/>
          <a:buNone/>
          <a:tabLst/>
          <a:defRPr b="0" baseline="0" cap="none" i="0" spc="0" strike="noStrike" sz="3400" u="none" kumimoji="0" normalizeH="0">
            <a:ln>
              <a:noFill/>
            </a:ln>
            <a:solidFill>
              <a:srgbClr val="FFFFFF"/>
            </a:solidFill>
            <a:effectLst>
              <a:outerShdw sx="100000" sy="100000" kx="0" ky="0" algn="b" rotWithShape="0" blurRad="38100" dist="12700" dir="5400000">
                <a:srgbClr val="000000">
                  <a:alpha val="50000"/>
                </a:srgbClr>
              </a:outerShdw>
            </a:effectLst>
            <a:uFillTx/>
            <a:latin typeface="+mn-lt"/>
            <a:ea typeface="+mn-ea"/>
            <a:cs typeface="+mn-cs"/>
            <a:sym typeface="Gill San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461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Gill San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