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</p:sldIdLst>
  <p:sldSz cx="16256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2667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5334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8001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0668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3335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16129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18796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1463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46100" latinLnBrk="0">
      <a:defRPr sz="1600">
        <a:latin typeface="Lucida Grande"/>
        <a:ea typeface="Lucida Grande"/>
        <a:cs typeface="Lucida Grande"/>
        <a:sym typeface="Lucida Grande"/>
      </a:defRPr>
    </a:lvl1pPr>
    <a:lvl2pPr indent="228600" defTabSz="546100" latinLnBrk="0">
      <a:defRPr sz="1600">
        <a:latin typeface="Lucida Grande"/>
        <a:ea typeface="Lucida Grande"/>
        <a:cs typeface="Lucida Grande"/>
        <a:sym typeface="Lucida Grande"/>
      </a:defRPr>
    </a:lvl2pPr>
    <a:lvl3pPr indent="457200" defTabSz="546100" latinLnBrk="0">
      <a:defRPr sz="1600">
        <a:latin typeface="Lucida Grande"/>
        <a:ea typeface="Lucida Grande"/>
        <a:cs typeface="Lucida Grande"/>
        <a:sym typeface="Lucida Grande"/>
      </a:defRPr>
    </a:lvl3pPr>
    <a:lvl4pPr indent="685800" defTabSz="546100" latinLnBrk="0">
      <a:defRPr sz="1600">
        <a:latin typeface="Lucida Grande"/>
        <a:ea typeface="Lucida Grande"/>
        <a:cs typeface="Lucida Grande"/>
        <a:sym typeface="Lucida Grande"/>
      </a:defRPr>
    </a:lvl4pPr>
    <a:lvl5pPr indent="914400" defTabSz="546100" latinLnBrk="0">
      <a:defRPr sz="1600">
        <a:latin typeface="Lucida Grande"/>
        <a:ea typeface="Lucida Grande"/>
        <a:cs typeface="Lucida Grande"/>
        <a:sym typeface="Lucida Grande"/>
      </a:defRPr>
    </a:lvl5pPr>
    <a:lvl6pPr indent="1143000" defTabSz="546100" latinLnBrk="0">
      <a:defRPr sz="1600">
        <a:latin typeface="Lucida Grande"/>
        <a:ea typeface="Lucida Grande"/>
        <a:cs typeface="Lucida Grande"/>
        <a:sym typeface="Lucida Grande"/>
      </a:defRPr>
    </a:lvl6pPr>
    <a:lvl7pPr indent="1371600" defTabSz="546100" latinLnBrk="0">
      <a:defRPr sz="1600">
        <a:latin typeface="Lucida Grande"/>
        <a:ea typeface="Lucida Grande"/>
        <a:cs typeface="Lucida Grande"/>
        <a:sym typeface="Lucida Grande"/>
      </a:defRPr>
    </a:lvl7pPr>
    <a:lvl8pPr indent="1600200" defTabSz="546100" latinLnBrk="0">
      <a:defRPr sz="1600">
        <a:latin typeface="Lucida Grande"/>
        <a:ea typeface="Lucida Grande"/>
        <a:cs typeface="Lucida Grande"/>
        <a:sym typeface="Lucida Grande"/>
      </a:defRPr>
    </a:lvl8pPr>
    <a:lvl9pPr indent="1828800" defTabSz="546100" latinLnBrk="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ank formula 12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title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7216" y="-18091"/>
            <a:ext cx="16320327" cy="918018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6256001" cy="914400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6239613" y="5562075"/>
            <a:ext cx="8169443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l" defTabSz="647700">
              <a:defRPr sz="3300"/>
            </a:lvl1pPr>
          </a:lstStyle>
          <a:p>
            <a:pPr/>
            <a:r>
              <a:t>The Formula of Life Giving Worship Services</a:t>
            </a: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1587500" y="241300"/>
            <a:ext cx="130810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/>
            <a:r>
              <a:t>Title Text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1587500" y="2590800"/>
            <a:ext cx="13081000" cy="537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/>
          <p:nvPr>
            <p:ph type="sldNum" sz="quarter" idx="2"/>
          </p:nvPr>
        </p:nvSpPr>
        <p:spPr>
          <a:xfrm>
            <a:off x="7988300" y="8750300"/>
            <a:ext cx="266700" cy="279400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6985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0414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3843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17399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0828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24257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27686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31115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34544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491066" y="112183"/>
            <a:ext cx="13451095" cy="478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600"/>
            </a:pPr>
            <a:r>
              <a:t>The Formula of Life Giving Worship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1. People Genuinely Enjoy One Another.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2. The Environment is Perceived as Relevant.  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t>	3.  A High Percentage of People Become Involved.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58800" y="122262"/>
            <a:ext cx="13398773" cy="530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600"/>
            </a:pPr>
            <a:r>
              <a:t>The Formula of Life Giving Worship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1. People Genuinely Enjoy One Another.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2. The Environment is Perceived as Relevant.  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3.  A High Percentage of People Become Involved.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t>	4. People Participate in Worship.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558800" y="-170011"/>
            <a:ext cx="13356043" cy="638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600"/>
            </a:pPr>
            <a:r>
              <a:t>The Formula of Life Giving Worship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1. People Genuinely Enjoy One Another.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2. The Environment is Perceived as Relevant.  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3.  A High Percentage of People Become Involved.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4. People Participate in Worship.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t>	5. Everyone’s Attention is Kept by Prioritizing a ‘Flow’.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558800" y="135799"/>
            <a:ext cx="13381112" cy="694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600"/>
            </a:pPr>
            <a:r>
              <a:t>The Formula of Life Giving Worship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1. People Genuinely Enjoy One Another.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2. The Environment is Perceived as Relevant.  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3.  A High Percentage of People Become Involved.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4. People Participate in Worship.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5. Everyone’s Attention is Kept by Prioritizing a ‘Flow’.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t>	6. People Utilize ‘Next Step’ Opportunities That are Clear 		and Effective.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58800" y="-140353"/>
            <a:ext cx="13389975" cy="698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300"/>
            </a:pPr>
            <a:r>
              <a:t>The Formula of Life Giving Worship</a:t>
            </a:r>
          </a:p>
          <a:p>
            <a:pPr algn="l" defTabSz="647700">
              <a:defRPr sz="53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</a:t>
            </a:r>
            <a:r>
              <a:rPr sz="3300"/>
              <a:t>1. People Genuinely Enjoy One Another.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300"/>
              <a:t>	2. The Environment is Perceived as Relevant.  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300"/>
              <a:t>	3.  A High Percentage of People Become Involved.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300"/>
              <a:t>	4. People Participate in Worship.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300"/>
              <a:t>	5. Everyone’s Attention is Kept by Prioritizing a ‘Flow’.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rPr b="0" sz="3300"/>
              <a:t>	6. People Utilize ‘Next Step’ Opportunities That are Clear and Effective.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000"/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500"/>
            </a:pPr>
            <a:r>
              <a:t>	7. The Bible Becomes Retainable and Applicable for Everyday Life.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558800" y="112478"/>
            <a:ext cx="13362723" cy="693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300"/>
            </a:pPr>
            <a:r>
              <a:t>The Formula of Life Giving Worship</a:t>
            </a:r>
          </a:p>
          <a:p>
            <a:pPr algn="l" defTabSz="647700">
              <a:defRPr sz="53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</a:t>
            </a:r>
            <a:r>
              <a:rPr sz="3300"/>
              <a:t>1. People Genuinely Enjoy One Another.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300"/>
              <a:t>	2. The Environment is Perceived as Relevant.  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300"/>
              <a:t>	3.  A High Percentage of People Become Involved.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300"/>
              <a:t>	4. People Participate in Worship.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300"/>
              <a:t>	5. Everyone’s Attention is Kept by Prioritizing a ‘Flow’.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rPr b="0" sz="3300"/>
              <a:t>	6. People Utilize ‘Next Step’ Opportunities That are Clear and Effective.</a:t>
            </a:r>
            <a:endParaRPr sz="33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	7. The Bible Becomes Retainable and Applicable for Everyday Life. 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400"/>
            </a:pPr>
            <a:r>
              <a:t>	8. People Participate in an Opportunity of Response.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557370" y="102978"/>
            <a:ext cx="13350950" cy="712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100"/>
            </a:pPr>
            <a:r>
              <a:t>The Formula of Life Giving Worship</a:t>
            </a:r>
          </a:p>
          <a:p>
            <a:pPr algn="l" defTabSz="647700">
              <a:defRPr sz="51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</a:t>
            </a:r>
            <a:r>
              <a:rPr sz="3100"/>
              <a:t>1. People Genuinely Enjoy One Another.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100"/>
              <a:t>	2. The Environment is Perceived as Relevant.  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100"/>
              <a:t>	3.  A High Percentage of People Become Involved.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100"/>
              <a:t>	4. People Participate in Worship.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100"/>
              <a:t>	5. Everyone’s Attention is Kept by Prioritizing a ‘Flow’.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rPr b="0" sz="3100"/>
              <a:t>	6. People Utilize ‘Next Step’ Opportunities That are Clear and Effective.</a:t>
            </a:r>
            <a:endParaRPr b="0"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rPr sz="3100"/>
              <a:t>	7. The Bible Becomes Retainable and Applicable for Everyday Life. 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200"/>
            </a:pPr>
            <a:r>
              <a:rPr b="0" sz="3100"/>
              <a:t>	8. People Participate in an Opportunity of Response.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200"/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300"/>
            </a:pPr>
            <a:r>
              <a:t>	9. People Invite Friends and Family.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58800" y="111408"/>
            <a:ext cx="13352404" cy="725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100"/>
            </a:pPr>
            <a:r>
              <a:t>The Formula of Life Giving Worship</a:t>
            </a:r>
          </a:p>
          <a:p>
            <a:pPr algn="l" defTabSz="647700">
              <a:defRPr sz="51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34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</a:t>
            </a:r>
            <a:r>
              <a:rPr sz="3100"/>
              <a:t>1. People Genuinely Enjoy One Another.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100"/>
              <a:t>	2. The Environment is Perceived as Relevant.  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100"/>
              <a:t>	3.  A High Percentage of People Become Involved.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100"/>
              <a:t>	4. People Participate in Worship.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sz="3100"/>
              <a:t>	5. Everyone’s Attention is Kept by Prioritizing a ‘Flow’.</a:t>
            </a:r>
            <a:endParaRPr sz="3100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100"/>
            </a:pPr>
            <a:r>
              <a:t>	6. People Utilize ‘Next Step’ Opportunities That are Clear and Effective.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100"/>
            </a:pPr>
            <a:r>
              <a:t>	7. The Bible Becomes Retainable and Applicable for Everyday Life. 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100"/>
            </a:pPr>
            <a:r>
              <a:t>	8. People Participate in an Opportunity of Response.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100"/>
            </a:pPr>
            <a:r>
              <a:t>	9. People Invite Friends and Family.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300"/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300"/>
            </a:pPr>
            <a:r>
              <a:t>	10. People Return.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554349" y="94519"/>
            <a:ext cx="13292626" cy="424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Many pastors and leaders spend their Saturdays full of anxiety and worry because they feel unprepared about all of Sunday’s activities.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Imagine using your Saturdays as a sabbath. Imagine feeling excited for Sunday to come. Imagine feeling completely prepared and confident.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By utilizing the 10 Life Giving Responses, every pastor can look forward to Sunday without fear.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558800" y="94122"/>
            <a:ext cx="13335724" cy="5855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600"/>
            </a:pPr>
            <a:r>
              <a:t>The Formula of Life Giving Worship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  <a:r>
              <a:t>	The 10 Responses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There is something special about a worship service that engages 			everyone, has passionate moments of worship and leads people to a 		deeper relationship with Christ. 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FF2600"/>
                </a:solidFill>
              </a:defRPr>
            </a:p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i="1"/>
            </a:pPr>
            <a:r>
              <a:t>	</a:t>
            </a:r>
            <a:r>
              <a:rPr i="0"/>
              <a:t>By understanding the </a:t>
            </a:r>
            <a:r>
              <a:t>Formula of Life Giving Worship</a:t>
            </a:r>
            <a:r>
              <a:rPr i="0"/>
              <a:t> and building a 			worship service that targets </a:t>
            </a:r>
            <a:r>
              <a:t>The 10 Responses </a:t>
            </a:r>
            <a:r>
              <a:rPr i="0"/>
              <a:t>you want from 				attendees</a:t>
            </a:r>
            <a:r>
              <a:t>,</a:t>
            </a:r>
            <a:r>
              <a:rPr i="0"/>
              <a:t> your church will experience services like that every week.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576520" y="132267"/>
            <a:ext cx="13320267" cy="412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700">
                <a:solidFill>
                  <a:srgbClr val="0B0402"/>
                </a:solidFill>
              </a:defRPr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>
              <a:defRPr sz="2000"/>
            </a:pPr>
          </a:p>
          <a:p>
            <a:pPr algn="l" defTabSz="647700">
              <a:defRPr sz="4000"/>
            </a:pPr>
          </a:p>
          <a:p>
            <a:pPr algn="l" defTabSz="647700">
              <a:defRPr sz="4000"/>
            </a:pPr>
            <a:r>
              <a:t>	8 Rules for planning and executing a great worship service:</a:t>
            </a:r>
          </a:p>
          <a:p>
            <a:pPr algn="l" defTabSz="647700"/>
          </a:p>
          <a:p>
            <a:pPr lvl="2" marL="1622777" indent="-352777" algn="l" defTabSz="647700">
              <a:buSzPct val="100000"/>
              <a:buAutoNum type="arabicPeriod" startAt="1"/>
              <a:defRPr b="1" sz="3800"/>
            </a:pPr>
            <a:r>
              <a:t> Thursday night rule.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542653" y="-142900"/>
            <a:ext cx="13320267" cy="542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700">
                <a:solidFill>
                  <a:srgbClr val="0B0402"/>
                </a:solidFill>
              </a:defRPr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>
              <a:defRPr sz="2000"/>
            </a:pPr>
          </a:p>
          <a:p>
            <a:pPr algn="l" defTabSz="647700">
              <a:defRPr sz="4000"/>
            </a:pPr>
          </a:p>
          <a:p>
            <a:pPr algn="l" defTabSz="647700">
              <a:defRPr sz="4000"/>
            </a:pPr>
            <a:r>
              <a:t>	8 Rules for planning and executing a great worship service:</a:t>
            </a:r>
          </a:p>
          <a:p>
            <a:pPr algn="l" defTabSz="647700"/>
          </a:p>
          <a:p>
            <a:pPr lvl="2" marL="1622777" indent="-352777" algn="l" defTabSz="647700">
              <a:buSzPct val="100000"/>
              <a:buAutoNum type="arabicPeriod" startAt="1"/>
              <a:defRPr sz="3000"/>
            </a:pPr>
            <a:r>
              <a:t> Thursday night rule. </a:t>
            </a:r>
          </a:p>
          <a:p>
            <a:pPr algn="l" defTabSz="647700">
              <a:defRPr sz="2700"/>
            </a:pPr>
            <a:r>
              <a:t>	</a:t>
            </a:r>
          </a:p>
          <a:p>
            <a:pPr algn="l" defTabSz="647700">
              <a:defRPr b="1" sz="3500"/>
            </a:pPr>
            <a:r>
              <a:t>	</a:t>
            </a:r>
            <a:r>
              <a:rPr>
                <a:solidFill>
                  <a:srgbClr val="FF2600"/>
                </a:solidFill>
              </a:rPr>
              <a:t>	</a:t>
            </a:r>
            <a:r>
              <a:t>2.  Use an order of service that protects your flow and goal.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612912" y="134986"/>
            <a:ext cx="13204446" cy="265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647700">
              <a:defRPr sz="5700"/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/>
          </a:p>
          <a:p>
            <a:pPr algn="l" defTabSz="647700"/>
            <a:r>
              <a:t>Order of Service Options:</a:t>
            </a:r>
          </a:p>
        </p:txBody>
      </p:sp>
      <p:sp>
        <p:nvSpPr>
          <p:cNvPr id="80" name="Shape 80"/>
          <p:cNvSpPr/>
          <p:nvPr/>
        </p:nvSpPr>
        <p:spPr>
          <a:xfrm>
            <a:off x="2061004" y="3429000"/>
            <a:ext cx="4838794" cy="396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647700">
              <a:defRPr b="1" sz="2700"/>
            </a:pPr>
            <a:r>
              <a:rPr sz="3300" u="sng"/>
              <a:t>Option 1:</a:t>
            </a:r>
            <a:endParaRPr sz="3300" u="sng"/>
          </a:p>
          <a:p>
            <a:pPr defTabSz="647700">
              <a:defRPr sz="2700"/>
            </a:pPr>
            <a:r>
              <a:rPr sz="3300"/>
              <a:t>Announcement Video</a:t>
            </a:r>
            <a:endParaRPr sz="3300"/>
          </a:p>
          <a:p>
            <a:pPr defTabSz="647700">
              <a:defRPr sz="2700"/>
            </a:pPr>
            <a:r>
              <a:rPr sz="3300"/>
              <a:t>Worship Song 1</a:t>
            </a:r>
            <a:endParaRPr sz="3300"/>
          </a:p>
          <a:p>
            <a:pPr defTabSz="647700">
              <a:defRPr sz="2700"/>
            </a:pPr>
            <a:r>
              <a:rPr sz="3300"/>
              <a:t>Worship Song 2	</a:t>
            </a:r>
            <a:endParaRPr sz="3300"/>
          </a:p>
          <a:p>
            <a:pPr defTabSz="647700">
              <a:defRPr sz="2700"/>
            </a:pPr>
            <a:r>
              <a:rPr sz="3300"/>
              <a:t>Worship Song 3	</a:t>
            </a:r>
            <a:endParaRPr sz="3300"/>
          </a:p>
          <a:p>
            <a:pPr defTabSz="647700">
              <a:defRPr sz="2700"/>
            </a:pPr>
            <a:r>
              <a:rPr sz="3300"/>
              <a:t>Offering &amp; Guest Welcome</a:t>
            </a:r>
            <a:endParaRPr sz="3300"/>
          </a:p>
          <a:p>
            <a:pPr defTabSz="647700">
              <a:defRPr sz="2700"/>
            </a:pPr>
            <a:r>
              <a:rPr sz="3300"/>
              <a:t>Song or Sermon Bumper	</a:t>
            </a:r>
            <a:endParaRPr sz="3300"/>
          </a:p>
          <a:p>
            <a:pPr defTabSz="647700">
              <a:defRPr sz="2700"/>
            </a:pPr>
            <a:r>
              <a:rPr sz="3300"/>
              <a:t>Sermon				</a:t>
            </a:r>
          </a:p>
        </p:txBody>
      </p:sp>
      <p:sp>
        <p:nvSpPr>
          <p:cNvPr id="81" name="Shape 81"/>
          <p:cNvSpPr/>
          <p:nvPr/>
        </p:nvSpPr>
        <p:spPr>
          <a:xfrm>
            <a:off x="7530471" y="3429000"/>
            <a:ext cx="4838794" cy="396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647700">
              <a:defRPr b="1" sz="2700"/>
            </a:pPr>
            <a:r>
              <a:rPr sz="3300" u="sng"/>
              <a:t>Option 2:</a:t>
            </a:r>
            <a:endParaRPr sz="3300" u="sng"/>
          </a:p>
          <a:p>
            <a:pPr defTabSz="647700">
              <a:defRPr sz="2700"/>
            </a:pPr>
            <a:r>
              <a:rPr sz="3300"/>
              <a:t>Announcement Video</a:t>
            </a:r>
            <a:endParaRPr sz="3300"/>
          </a:p>
          <a:p>
            <a:pPr defTabSz="647700">
              <a:defRPr sz="2700"/>
            </a:pPr>
            <a:r>
              <a:rPr sz="3300"/>
              <a:t>Worship Song 1</a:t>
            </a:r>
            <a:endParaRPr sz="3300"/>
          </a:p>
          <a:p>
            <a:pPr defTabSz="647700">
              <a:defRPr sz="2700"/>
            </a:pPr>
            <a:r>
              <a:rPr sz="3300"/>
              <a:t>Worship Song 2	</a:t>
            </a:r>
            <a:endParaRPr sz="3300"/>
          </a:p>
          <a:p>
            <a:pPr defTabSz="647700">
              <a:defRPr sz="2700"/>
            </a:pPr>
            <a:r>
              <a:rPr sz="3300"/>
              <a:t>Offering &amp; Guest Welcome</a:t>
            </a:r>
            <a:endParaRPr sz="3300"/>
          </a:p>
          <a:p>
            <a:pPr defTabSz="647700">
              <a:defRPr sz="2700"/>
            </a:pPr>
            <a:r>
              <a:rPr sz="3300"/>
              <a:t>Worship Song 3	</a:t>
            </a:r>
            <a:endParaRPr sz="3300"/>
          </a:p>
          <a:p>
            <a:pPr defTabSz="647700">
              <a:defRPr sz="2700"/>
            </a:pPr>
            <a:r>
              <a:rPr sz="3300"/>
              <a:t>Worship Song 4</a:t>
            </a:r>
            <a:endParaRPr sz="3300"/>
          </a:p>
          <a:p>
            <a:pPr defTabSz="647700">
              <a:defRPr sz="2700"/>
            </a:pPr>
            <a:r>
              <a:rPr sz="3300"/>
              <a:t>Sermon				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542653" y="99512"/>
            <a:ext cx="13320267" cy="5818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700">
                <a:solidFill>
                  <a:srgbClr val="0B0402"/>
                </a:solidFill>
              </a:defRPr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>
              <a:defRPr sz="2000"/>
            </a:pPr>
          </a:p>
          <a:p>
            <a:pPr algn="l" defTabSz="647700">
              <a:defRPr sz="4000"/>
            </a:pPr>
          </a:p>
          <a:p>
            <a:pPr algn="l" defTabSz="647700">
              <a:defRPr sz="4000"/>
            </a:pPr>
            <a:r>
              <a:t>	8 Rules for planning and executing a great worship service:</a:t>
            </a:r>
          </a:p>
          <a:p>
            <a:pPr algn="l" defTabSz="647700"/>
          </a:p>
          <a:p>
            <a:pPr lvl="2" marL="1622777" indent="-352777" algn="l" defTabSz="647700">
              <a:buSzPct val="100000"/>
              <a:buAutoNum type="arabicPeriod" startAt="1"/>
              <a:defRPr sz="3000"/>
            </a:pPr>
            <a:r>
              <a:t> Thursday night rule. </a:t>
            </a:r>
          </a:p>
          <a:p>
            <a:pPr algn="l" defTabSz="647700">
              <a:defRPr sz="3000"/>
            </a:pPr>
            <a:r>
              <a:t>	</a:t>
            </a:r>
            <a:r>
              <a:rPr>
                <a:solidFill>
                  <a:srgbClr val="FF2600"/>
                </a:solidFill>
              </a:rPr>
              <a:t>	</a:t>
            </a:r>
            <a:r>
              <a:t>2.  Use an order of service that protects your flow and goal.</a:t>
            </a:r>
          </a:p>
          <a:p>
            <a:pPr algn="l" defTabSz="647700">
              <a:defRPr sz="2700"/>
            </a:pPr>
          </a:p>
          <a:p>
            <a:pPr algn="l" defTabSz="647700"/>
            <a:r>
              <a:t>		</a:t>
            </a:r>
            <a:r>
              <a:rPr b="1"/>
              <a:t>3. Incorporate the 180. </a:t>
            </a:r>
            <a:endParaRPr b="1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2653" y="75117"/>
            <a:ext cx="13320267" cy="586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700">
                <a:solidFill>
                  <a:srgbClr val="0B0402"/>
                </a:solidFill>
              </a:defRPr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>
              <a:defRPr sz="2000"/>
            </a:pPr>
          </a:p>
          <a:p>
            <a:pPr algn="l" defTabSz="647700">
              <a:defRPr sz="4000"/>
            </a:pPr>
          </a:p>
          <a:p>
            <a:pPr algn="l" defTabSz="647700">
              <a:defRPr sz="4000"/>
            </a:pPr>
            <a:r>
              <a:t>	8 Rules for planning and executing a great worship service:</a:t>
            </a:r>
          </a:p>
          <a:p>
            <a:pPr algn="l" defTabSz="647700"/>
          </a:p>
          <a:p>
            <a:pPr lvl="2" marL="1622777" indent="-352777" algn="l" defTabSz="647700">
              <a:buSzPct val="100000"/>
              <a:buAutoNum type="arabicPeriod" startAt="1"/>
              <a:defRPr sz="3000"/>
            </a:pPr>
            <a:r>
              <a:t> Thursday night rule. </a:t>
            </a:r>
          </a:p>
          <a:p>
            <a:pPr algn="l" defTabSz="647700">
              <a:defRPr sz="3000"/>
            </a:pPr>
            <a:r>
              <a:t>	</a:t>
            </a:r>
            <a:r>
              <a:rPr>
                <a:solidFill>
                  <a:srgbClr val="FF2600"/>
                </a:solidFill>
              </a:rPr>
              <a:t>	</a:t>
            </a:r>
            <a:r>
              <a:t>2.  Use an order of service that protects your flow and goal.</a:t>
            </a:r>
          </a:p>
          <a:p>
            <a:pPr algn="l" defTabSz="647700">
              <a:defRPr sz="3000"/>
            </a:pPr>
            <a:r>
              <a:t>		3. Incorporate the 180. </a:t>
            </a:r>
          </a:p>
          <a:p>
            <a:pPr algn="l" defTabSz="647700">
              <a:defRPr sz="3000"/>
            </a:pPr>
          </a:p>
          <a:p>
            <a:pPr algn="l" defTabSz="647700">
              <a:defRPr sz="3000"/>
            </a:pPr>
            <a:r>
              <a:rPr b="1" sz="3600"/>
              <a:t>		4. Do not allow giving to be a bad experience.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559586" y="117450"/>
            <a:ext cx="13320267" cy="683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700">
                <a:solidFill>
                  <a:srgbClr val="0B0402"/>
                </a:solidFill>
              </a:defRPr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>
              <a:defRPr sz="2000"/>
            </a:pPr>
          </a:p>
          <a:p>
            <a:pPr algn="l" defTabSz="647700">
              <a:defRPr sz="4000"/>
            </a:pPr>
          </a:p>
          <a:p>
            <a:pPr algn="l" defTabSz="647700">
              <a:defRPr sz="4000"/>
            </a:pPr>
            <a:r>
              <a:t>	8 Rules for planning and executing a great worship service:</a:t>
            </a:r>
          </a:p>
          <a:p>
            <a:pPr algn="l" defTabSz="647700"/>
          </a:p>
          <a:p>
            <a:pPr lvl="2" marL="1622777" indent="-352777" algn="l" defTabSz="647700">
              <a:buSzPct val="100000"/>
              <a:buAutoNum type="arabicPeriod" startAt="1"/>
              <a:defRPr sz="3000"/>
            </a:pPr>
            <a:r>
              <a:t> Thursday night rule. </a:t>
            </a:r>
          </a:p>
          <a:p>
            <a:pPr algn="l" defTabSz="647700">
              <a:defRPr sz="3000"/>
            </a:pPr>
            <a:r>
              <a:t>	</a:t>
            </a:r>
            <a:r>
              <a:rPr>
                <a:solidFill>
                  <a:srgbClr val="FF2600"/>
                </a:solidFill>
              </a:rPr>
              <a:t>	</a:t>
            </a:r>
            <a:r>
              <a:t>2.  Use an order of service that protects your flow and goal.</a:t>
            </a:r>
          </a:p>
          <a:p>
            <a:pPr algn="l" defTabSz="647700">
              <a:defRPr sz="3000"/>
            </a:pPr>
            <a:r>
              <a:t>		3. Incorporate the 180. </a:t>
            </a:r>
          </a:p>
          <a:p>
            <a:pPr algn="l" defTabSz="647700">
              <a:defRPr sz="3000"/>
            </a:pPr>
            <a:r>
              <a:t>		4. Do not allow giving to be a bad experience. </a:t>
            </a:r>
          </a:p>
          <a:p>
            <a:pPr algn="l" defTabSz="647700">
              <a:defRPr sz="3000"/>
            </a:pPr>
          </a:p>
          <a:p>
            <a:pPr algn="l" defTabSz="647700">
              <a:defRPr sz="3000"/>
            </a:pPr>
            <a:r>
              <a:rPr b="1" sz="3600"/>
              <a:t>		5.  Announcements must be concise and speak to 80% of 				the crowd.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559586" y="87817"/>
            <a:ext cx="13320267" cy="675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700">
                <a:solidFill>
                  <a:srgbClr val="0B0402"/>
                </a:solidFill>
              </a:defRPr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>
              <a:defRPr sz="2000"/>
            </a:pPr>
          </a:p>
          <a:p>
            <a:pPr algn="l" defTabSz="647700">
              <a:defRPr sz="4000"/>
            </a:pPr>
          </a:p>
          <a:p>
            <a:pPr algn="l" defTabSz="647700">
              <a:defRPr sz="4000"/>
            </a:pPr>
            <a:r>
              <a:t>	8 Rules for planning and executing a great worship service:</a:t>
            </a:r>
          </a:p>
          <a:p>
            <a:pPr algn="l" defTabSz="647700"/>
          </a:p>
          <a:p>
            <a:pPr lvl="2" marL="1622777" indent="-352777" algn="l" defTabSz="647700">
              <a:buSzPct val="100000"/>
              <a:buAutoNum type="arabicPeriod" startAt="1"/>
              <a:defRPr sz="3000"/>
            </a:pPr>
            <a:r>
              <a:t> Thursday night rule. </a:t>
            </a:r>
          </a:p>
          <a:p>
            <a:pPr algn="l" defTabSz="647700">
              <a:defRPr sz="3000"/>
            </a:pPr>
            <a:r>
              <a:t>	</a:t>
            </a:r>
            <a:r>
              <a:rPr>
                <a:solidFill>
                  <a:srgbClr val="FF2600"/>
                </a:solidFill>
              </a:rPr>
              <a:t>	</a:t>
            </a:r>
            <a:r>
              <a:t>2.  Use an order of service that protects your flow and goal.</a:t>
            </a:r>
          </a:p>
          <a:p>
            <a:pPr algn="l" defTabSz="647700">
              <a:defRPr sz="3000"/>
            </a:pPr>
            <a:r>
              <a:t>		3. Incorporate the 180. </a:t>
            </a:r>
          </a:p>
          <a:p>
            <a:pPr algn="l" defTabSz="647700">
              <a:defRPr sz="3000"/>
            </a:pPr>
            <a:r>
              <a:t>		4. Do not allow giving to be a bad experience. </a:t>
            </a:r>
          </a:p>
          <a:p>
            <a:pPr algn="l" defTabSz="647700">
              <a:defRPr sz="3000"/>
            </a:pPr>
            <a:r>
              <a:t>		5.  Announcements must be concise and speak to 80% of the crowd. </a:t>
            </a:r>
          </a:p>
          <a:p>
            <a:pPr algn="l" defTabSz="647700">
              <a:defRPr sz="3000"/>
            </a:pPr>
          </a:p>
          <a:p>
            <a:pPr algn="l" defTabSz="647700">
              <a:defRPr b="1"/>
            </a:pPr>
            <a:r>
              <a:t>		6. Lead past the first four rows.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25720" y="68767"/>
            <a:ext cx="13320267" cy="720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700">
                <a:solidFill>
                  <a:srgbClr val="0B0402"/>
                </a:solidFill>
              </a:defRPr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>
              <a:defRPr sz="2000"/>
            </a:pPr>
          </a:p>
          <a:p>
            <a:pPr algn="l" defTabSz="647700">
              <a:defRPr sz="4000"/>
            </a:pPr>
          </a:p>
          <a:p>
            <a:pPr algn="l" defTabSz="647700">
              <a:defRPr sz="4000"/>
            </a:pPr>
            <a:r>
              <a:t>	8 Rules for planning and executing a great worship service:</a:t>
            </a:r>
          </a:p>
          <a:p>
            <a:pPr algn="l" defTabSz="647700"/>
          </a:p>
          <a:p>
            <a:pPr lvl="2" marL="1622777" indent="-352777" algn="l" defTabSz="647700">
              <a:buSzPct val="100000"/>
              <a:buAutoNum type="arabicPeriod" startAt="1"/>
              <a:defRPr sz="3000"/>
            </a:pPr>
            <a:r>
              <a:t> Thursday night rule. </a:t>
            </a:r>
          </a:p>
          <a:p>
            <a:pPr algn="l" defTabSz="647700">
              <a:defRPr sz="3000"/>
            </a:pPr>
            <a:r>
              <a:t>	</a:t>
            </a:r>
            <a:r>
              <a:rPr>
                <a:solidFill>
                  <a:srgbClr val="FF2600"/>
                </a:solidFill>
              </a:rPr>
              <a:t>	</a:t>
            </a:r>
            <a:r>
              <a:t>2.  Use an order of service that protects your flow and goal.</a:t>
            </a:r>
          </a:p>
          <a:p>
            <a:pPr algn="l" defTabSz="647700">
              <a:defRPr sz="3000"/>
            </a:pPr>
            <a:r>
              <a:t>		3. Incorporate the 180. </a:t>
            </a:r>
          </a:p>
          <a:p>
            <a:pPr algn="l" defTabSz="647700">
              <a:defRPr sz="3000"/>
            </a:pPr>
            <a:r>
              <a:t>		4. Do not allow giving to be a bad experience. </a:t>
            </a:r>
          </a:p>
          <a:p>
            <a:pPr algn="l" defTabSz="647700">
              <a:defRPr sz="3000"/>
            </a:pPr>
            <a:r>
              <a:t>		5.  Announcements must be concise and speak to 80% of the crowd. </a:t>
            </a:r>
          </a:p>
          <a:p>
            <a:pPr algn="l" defTabSz="647700">
              <a:defRPr sz="3100"/>
            </a:pPr>
            <a:r>
              <a:t>		6. Lead past the first four rows. </a:t>
            </a:r>
          </a:p>
          <a:p>
            <a:pPr algn="l" defTabSz="647700">
              <a:defRPr sz="3100"/>
            </a:pPr>
          </a:p>
          <a:p>
            <a:pPr algn="l" defTabSz="647700">
              <a:defRPr b="1"/>
            </a:pPr>
            <a:r>
              <a:t>		7. Tell stories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525720" y="-240267"/>
            <a:ext cx="13320267" cy="920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700">
                <a:solidFill>
                  <a:srgbClr val="0B0402"/>
                </a:solidFill>
              </a:defRPr>
            </a:pPr>
            <a:r>
              <a:t>The Formula of Life Giving Worship Services</a:t>
            </a:r>
          </a:p>
          <a:p>
            <a:pPr algn="l" defTabSz="647700">
              <a:defRPr sz="4700">
                <a:solidFill>
                  <a:srgbClr val="A7A9AB"/>
                </a:solidFill>
              </a:defRPr>
            </a:pPr>
            <a:r>
              <a:t>	White Board</a:t>
            </a:r>
          </a:p>
          <a:p>
            <a:pPr algn="l" defTabSz="647700">
              <a:defRPr sz="2000"/>
            </a:pPr>
          </a:p>
          <a:p>
            <a:pPr algn="l" defTabSz="647700">
              <a:defRPr sz="4000"/>
            </a:pPr>
          </a:p>
          <a:p>
            <a:pPr algn="l" defTabSz="647700">
              <a:defRPr sz="4000"/>
            </a:pPr>
            <a:r>
              <a:t>	8 Rules for planning and executing a great worship service:</a:t>
            </a:r>
          </a:p>
          <a:p>
            <a:pPr algn="l" defTabSz="647700"/>
          </a:p>
          <a:p>
            <a:pPr lvl="2" marL="1622777" indent="-352777" algn="l" defTabSz="647700">
              <a:buSzPct val="100000"/>
              <a:buAutoNum type="arabicPeriod" startAt="1"/>
              <a:defRPr sz="3000"/>
            </a:pPr>
            <a:r>
              <a:t> Thursday night rule. </a:t>
            </a:r>
          </a:p>
          <a:p>
            <a:pPr algn="l" defTabSz="647700">
              <a:defRPr sz="3000"/>
            </a:pPr>
            <a:r>
              <a:t>	</a:t>
            </a:r>
            <a:r>
              <a:rPr>
                <a:solidFill>
                  <a:srgbClr val="FF2600"/>
                </a:solidFill>
              </a:rPr>
              <a:t>	</a:t>
            </a:r>
            <a:r>
              <a:t>2.  Use an order of service that protects your flow and goal.</a:t>
            </a:r>
          </a:p>
          <a:p>
            <a:pPr algn="l" defTabSz="647700">
              <a:defRPr sz="3000"/>
            </a:pPr>
            <a:r>
              <a:t>		3. Incorporate the 180. </a:t>
            </a:r>
          </a:p>
          <a:p>
            <a:pPr algn="l" defTabSz="647700">
              <a:defRPr sz="3000"/>
            </a:pPr>
            <a:r>
              <a:t>		4. Do not allow giving to be a bad experience. </a:t>
            </a:r>
          </a:p>
          <a:p>
            <a:pPr algn="l" defTabSz="647700">
              <a:defRPr sz="3000"/>
            </a:pPr>
            <a:r>
              <a:t>		5.  Announcements must be concise and speak to 80% of the crowd. </a:t>
            </a:r>
          </a:p>
          <a:p>
            <a:pPr algn="l" defTabSz="647700">
              <a:defRPr sz="3100"/>
            </a:pPr>
            <a:r>
              <a:t>		6. Lead past the first four rows. </a:t>
            </a:r>
          </a:p>
          <a:p>
            <a:pPr algn="l" defTabSz="647700">
              <a:defRPr sz="3000"/>
            </a:pPr>
            <a:r>
              <a:t>		7. Tell stories </a:t>
            </a:r>
          </a:p>
          <a:p>
            <a:pPr algn="l" defTabSz="647700">
              <a:defRPr sz="3000"/>
            </a:pPr>
          </a:p>
          <a:p>
            <a:pPr algn="l" defTabSz="647700">
              <a:defRPr b="1"/>
            </a:pPr>
            <a:r>
              <a:rPr>
                <a:solidFill>
                  <a:srgbClr val="FF2600"/>
                </a:solidFill>
              </a:rPr>
              <a:t>			</a:t>
            </a:r>
            <a:r>
              <a:t>8. Evaluate services:  Plan a time for feedback, Give 								specific feedback, Focus on the issue, not the 							person, Ensure action is taken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65257" y="103767"/>
            <a:ext cx="13360052" cy="775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5100"/>
            </a:pPr>
            <a:r>
              <a:t>Imagine Attending A Worship Service Without Life 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/>
            </a:pP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Unfriendly People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The environment is dated 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People seem frantic and unprepared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The start time is different each week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The sound is terrible and the voices are worse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Seems to be no order to the service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Announcements are so long I have become bored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They care a lot about money, the first sermon was on giving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They asked guests to raise their hand which is uncomfortable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The Pastor is very intelligent but way over my head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The sermon is so long</a:t>
            </a:r>
          </a:p>
          <a:p>
            <a:pPr lvl="5" marL="2235200" indent="-254000" algn="l" defTabSz="647700">
              <a:lnSpc>
                <a:spcPct val="120000"/>
              </a:lnSpc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200"/>
            </a:pPr>
            <a:r>
              <a:t>I would get involved but I’m not sure how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541866" y="204794"/>
            <a:ext cx="13311866" cy="70918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defRPr sz="5700"/>
            </a:pPr>
            <a:r>
              <a:t>The Formula of Life Giving Worship Services:</a:t>
            </a:r>
          </a:p>
          <a:p>
            <a:pPr algn="l">
              <a:defRPr>
                <a:solidFill>
                  <a:srgbClr val="A7A9AB"/>
                </a:solidFill>
              </a:defRPr>
            </a:pPr>
            <a:r>
              <a:t>	</a:t>
            </a:r>
            <a:r>
              <a:rPr sz="4700"/>
              <a:t>Lab</a:t>
            </a:r>
            <a:endParaRPr i="1"/>
          </a:p>
          <a:p>
            <a:pPr algn="l">
              <a:defRPr b="1" sz="2000"/>
            </a:pPr>
            <a:endParaRPr i="1"/>
          </a:p>
          <a:p>
            <a:pPr algn="l">
              <a:defRPr b="1" sz="2600"/>
            </a:pPr>
            <a:r>
              <a:rPr i="1"/>
              <a:t>Checklist</a:t>
            </a:r>
            <a:r>
              <a:rPr i="1"/>
              <a:t>:</a:t>
            </a:r>
            <a:r>
              <a:t> </a:t>
            </a:r>
          </a:p>
          <a:p>
            <a:pPr algn="l">
              <a:buSzPct val="125000"/>
              <a:buFont typeface="Lucida Grande"/>
              <a:buChar char="✓"/>
              <a:defRPr sz="2300"/>
            </a:pPr>
            <a:r>
              <a:rPr b="1"/>
              <a:t>Schedule </a:t>
            </a:r>
            <a:r>
              <a:t>A bi-annual meeting to review a video of your Sunday AM worship service. Create a list of improvements you intend to make. </a:t>
            </a:r>
          </a:p>
          <a:p>
            <a:pPr algn="l">
              <a:buSzPct val="125000"/>
              <a:buFont typeface="Lucida Grande"/>
              <a:buChar char="✓"/>
              <a:defRPr sz="2300"/>
            </a:pPr>
            <a:r>
              <a:rPr b="1"/>
              <a:t>Read </a:t>
            </a:r>
            <a:r>
              <a:rPr i="1"/>
              <a:t>Engage: A Guide to Creating Life-Transforming Worship Services</a:t>
            </a:r>
            <a:r>
              <a:t> by Nelson Searcy</a:t>
            </a:r>
          </a:p>
          <a:p>
            <a:pPr algn="l">
              <a:buSzPct val="125000"/>
              <a:buFont typeface="Lucida Grande"/>
              <a:buChar char="✓"/>
              <a:defRPr sz="2300"/>
            </a:pPr>
            <a:r>
              <a:rPr b="1"/>
              <a:t>Meet </a:t>
            </a:r>
            <a:r>
              <a:t>monthly with the worship and creative team leaders to pray and plan about the next month’s worship services.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/>
            </a:p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/>
            </a:p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600"/>
            </a:pPr>
            <a:r>
              <a:t>Discussion Questions: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/>
            </a:pPr>
            <a:r>
              <a:rPr b="1"/>
              <a:t>?</a:t>
            </a:r>
            <a:r>
              <a:t> Are we using ‘inherited’ traditions or models that do not help us meet our goals?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/>
            </a:pPr>
            <a:r>
              <a:t>?</a:t>
            </a:r>
            <a:r>
              <a:t> Would a different order of service create a better flow?</a:t>
            </a:r>
            <a:endParaRPr b="1"/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/>
            </a:pPr>
            <a:r>
              <a:t>? Of the 10 Responses, which one do we need to concentrate on the most?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/>
            </a:pPr>
            <a:r>
              <a:t>? What positions or team expansions can we create to get more people involved in our worship services</a:t>
            </a:r>
            <a:r>
              <a:t>?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/>
            </a:pPr>
          </a:p>
          <a:p>
            <a:pPr algn="l">
              <a:defRPr sz="2000"/>
            </a:pPr>
            <a:endParaRPr i="1"/>
          </a:p>
          <a:p>
            <a:pPr algn="l">
              <a:defRPr sz="2400"/>
            </a:pPr>
            <a:r>
              <a:rPr b="1" i="1" sz="2600"/>
              <a:t>Tool</a:t>
            </a:r>
            <a:r>
              <a:rPr b="1" sz="2600"/>
              <a:t>:</a:t>
            </a:r>
            <a:r>
              <a:rPr b="1"/>
              <a:t> </a:t>
            </a:r>
            <a:r>
              <a:rPr sz="2300"/>
              <a:t>Worship Service Packet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98909" y="149314"/>
            <a:ext cx="13133833" cy="5829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Every worship experience should help attendees believe and understand John 10:10. 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“</a:t>
            </a:r>
            <a:r>
              <a:rPr i="1"/>
              <a:t>The thief comes only to steal and kill and destroy; I have come that they may have life, and have it to the full.” </a:t>
            </a:r>
          </a:p>
          <a:p>
            <a:pPr algn="l" defTabSz="647700">
              <a:defRPr>
                <a:solidFill>
                  <a:srgbClr val="FF2600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400"/>
            </a:pPr>
            <a:r>
              <a:t>The everyday struggles of life give:</a:t>
            </a:r>
          </a:p>
          <a:p>
            <a:pPr marL="571500" indent="-317500" algn="l" defTabSz="647700"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400"/>
            </a:pPr>
            <a:r>
              <a:t>Frustration</a:t>
            </a:r>
          </a:p>
          <a:p>
            <a:pPr marL="571500" indent="-317500" algn="l" defTabSz="647700"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400"/>
            </a:pPr>
            <a:r>
              <a:t>Loneliness</a:t>
            </a:r>
          </a:p>
          <a:p>
            <a:pPr marL="571500" indent="-317500" algn="l" defTabSz="647700">
              <a:buSzPct val="171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400"/>
            </a:pPr>
            <a:r>
              <a:t>Purposelessness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000"/>
            </a:pPr>
          </a:p>
        </p:txBody>
      </p:sp>
      <p:sp>
        <p:nvSpPr>
          <p:cNvPr id="44" name="Shape 44"/>
          <p:cNvSpPr/>
          <p:nvPr/>
        </p:nvSpPr>
        <p:spPr>
          <a:xfrm>
            <a:off x="6977814" y="3365733"/>
            <a:ext cx="6754280" cy="208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647700">
              <a:defRPr sz="3400"/>
            </a:pPr>
            <a:r>
              <a:t>Life Giving Worship Experiences give:</a:t>
            </a:r>
          </a:p>
          <a:p>
            <a:pPr marL="571500" indent="-317500" algn="l" defTabSz="647700">
              <a:buSzPct val="171000"/>
              <a:buChar char="•"/>
              <a:defRPr sz="3400"/>
            </a:pPr>
            <a:r>
              <a:t>Peace &amp; Joy</a:t>
            </a:r>
          </a:p>
          <a:p>
            <a:pPr marL="571500" indent="-317500" algn="l" defTabSz="647700">
              <a:buSzPct val="171000"/>
              <a:buChar char="•"/>
              <a:defRPr sz="3400"/>
            </a:pPr>
            <a:r>
              <a:t>A loving community</a:t>
            </a:r>
          </a:p>
          <a:p>
            <a:pPr marL="571500" indent="-317500" algn="l" defTabSz="647700">
              <a:buSzPct val="171000"/>
              <a:buChar char="•"/>
              <a:defRPr sz="3400"/>
            </a:pPr>
            <a:r>
              <a:t>Connection to our purpose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58800" y="97329"/>
            <a:ext cx="13277173" cy="557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600"/>
            </a:pPr>
            <a:r>
              <a:t>First Step To Life Giving Worship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The road to life giving worship services begins by asking the question, 	“Why do we do the things we do?”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For most churches, the answer is not tied to a goal or purpose but 		tradition. 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Too many of us are working on ‘inherited’ models instead of one that 	sees the most lives transformed.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553081" y="107008"/>
            <a:ext cx="13326318" cy="6098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600"/>
            </a:pPr>
            <a:r>
              <a:t>Relieving Tension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It is a false notion that you have to choose between growing 				believers and reaching nonbelievers. Both goals can be accomplished 	by creating intentional environments for both. </a:t>
            </a:r>
          </a:p>
          <a:p>
            <a:pPr algn="l" defTabSz="647700">
              <a:defRPr>
                <a:solidFill>
                  <a:srgbClr val="FF2600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“</a:t>
            </a:r>
            <a:r>
              <a:rPr i="1"/>
              <a:t>And I, brethren, when I came to you, did not come with excellence of 		speech or of wisdom </a:t>
            </a:r>
            <a:r>
              <a:rPr i="1" u="sng"/>
              <a:t>declaring to you the mystery</a:t>
            </a:r>
            <a:r>
              <a:rPr b="1" i="1" u="sng"/>
              <a:t> </a:t>
            </a:r>
            <a:r>
              <a:rPr i="1" u="sng"/>
              <a:t>of God</a:t>
            </a:r>
            <a:r>
              <a:rPr i="1"/>
              <a:t>. For I determined 	not to know anything among you </a:t>
            </a:r>
            <a:r>
              <a:rPr i="1" u="sng"/>
              <a:t>except Jesus Christ and Him crucified.</a:t>
            </a:r>
            <a:r>
              <a:rPr i="1"/>
              <a:t>   		However, we </a:t>
            </a:r>
            <a:r>
              <a:rPr i="1" u="sng"/>
              <a:t>speak wisdom</a:t>
            </a:r>
            <a:r>
              <a:rPr i="1"/>
              <a:t> among those </a:t>
            </a:r>
            <a:r>
              <a:rPr i="1" u="sng"/>
              <a:t>who are mature…</a:t>
            </a:r>
            <a:r>
              <a:t>” 	-1Corinthians 2:1-2; 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557370" y="-141374"/>
            <a:ext cx="13345189" cy="5058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600"/>
            </a:pPr>
            <a:r>
              <a:t>Worship Service Win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The ‘win’ for any worship service is the level of response from the 		attendees. Unfortunately, many churches are not aware that there is 	more than one response that contributes to a worship service win.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Every church should prepare and execute with the goal of meeting 		the following </a:t>
            </a:r>
            <a:r>
              <a:rPr b="1"/>
              <a:t>10 Targeted Responses for Life Giving Worship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58800" y="108368"/>
            <a:ext cx="13384022" cy="322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600"/>
            </a:pPr>
            <a:r>
              <a:t>The Formula of Life Giving Worship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t>	1. People Genuinely Enjoy One Another.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558800" y="112281"/>
            <a:ext cx="13375224" cy="426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 defTabSz="647700">
              <a:defRPr sz="6600"/>
            </a:pPr>
            <a:r>
              <a:t>The Formula of Life Giving Worship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  <a:r>
              <a:t>	10 Targeted Responses</a:t>
            </a:r>
          </a:p>
          <a:p>
            <a:pPr algn="l" defTabSz="647700">
              <a:defRPr sz="5600">
                <a:solidFill>
                  <a:srgbClr val="A7A9AB"/>
                </a:solidFill>
              </a:defRPr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	1. People Genuinely Enjoy One Another.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3800"/>
            </a:pPr>
            <a:r>
              <a:t>	2. The Environment is Perceived as Relevant.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