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6256000" cy="9144000"/>
  <p:notesSz cx="6858000" cy="9144000"/>
  <p:defaultTextStyle>
    <a:lvl1pPr algn="ctr" defTabSz="546100">
      <a:defRPr sz="3600">
        <a:latin typeface="+mn-lt"/>
        <a:ea typeface="+mn-ea"/>
        <a:cs typeface="+mn-cs"/>
        <a:sym typeface="Gill Sans"/>
      </a:defRPr>
    </a:lvl1pPr>
    <a:lvl2pPr indent="266700" algn="ctr" defTabSz="546100">
      <a:defRPr sz="3600">
        <a:latin typeface="+mn-lt"/>
        <a:ea typeface="+mn-ea"/>
        <a:cs typeface="+mn-cs"/>
        <a:sym typeface="Gill Sans"/>
      </a:defRPr>
    </a:lvl2pPr>
    <a:lvl3pPr indent="533400" algn="ctr" defTabSz="546100">
      <a:defRPr sz="3600">
        <a:latin typeface="+mn-lt"/>
        <a:ea typeface="+mn-ea"/>
        <a:cs typeface="+mn-cs"/>
        <a:sym typeface="Gill Sans"/>
      </a:defRPr>
    </a:lvl3pPr>
    <a:lvl4pPr indent="800100" algn="ctr" defTabSz="546100">
      <a:defRPr sz="3600">
        <a:latin typeface="+mn-lt"/>
        <a:ea typeface="+mn-ea"/>
        <a:cs typeface="+mn-cs"/>
        <a:sym typeface="Gill Sans"/>
      </a:defRPr>
    </a:lvl4pPr>
    <a:lvl5pPr indent="1066800" algn="ctr" defTabSz="546100">
      <a:defRPr sz="3600">
        <a:latin typeface="+mn-lt"/>
        <a:ea typeface="+mn-ea"/>
        <a:cs typeface="+mn-cs"/>
        <a:sym typeface="Gill Sans"/>
      </a:defRPr>
    </a:lvl5pPr>
    <a:lvl6pPr indent="1333500" algn="ctr" defTabSz="546100">
      <a:defRPr sz="3600">
        <a:latin typeface="+mn-lt"/>
        <a:ea typeface="+mn-ea"/>
        <a:cs typeface="+mn-cs"/>
        <a:sym typeface="Gill Sans"/>
      </a:defRPr>
    </a:lvl6pPr>
    <a:lvl7pPr indent="1612900" algn="ctr" defTabSz="546100">
      <a:defRPr sz="3600">
        <a:latin typeface="+mn-lt"/>
        <a:ea typeface="+mn-ea"/>
        <a:cs typeface="+mn-cs"/>
        <a:sym typeface="Gill Sans"/>
      </a:defRPr>
    </a:lvl7pPr>
    <a:lvl8pPr indent="1879600" algn="ctr" defTabSz="546100">
      <a:defRPr sz="3600">
        <a:latin typeface="+mn-lt"/>
        <a:ea typeface="+mn-ea"/>
        <a:cs typeface="+mn-cs"/>
        <a:sym typeface="Gill Sans"/>
      </a:defRPr>
    </a:lvl8pPr>
    <a:lvl9pPr indent="2146300" algn="ctr" defTabSz="546100">
      <a:defRPr sz="3600"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>
      <a:defRPr sz="1600">
        <a:latin typeface="Lucida Grande"/>
        <a:ea typeface="Lucida Grande"/>
        <a:cs typeface="Lucida Grande"/>
        <a:sym typeface="Lucida Grande"/>
      </a:defRPr>
    </a:lvl1pPr>
    <a:lvl2pPr indent="228600" defTabSz="546100">
      <a:defRPr sz="1600">
        <a:latin typeface="Lucida Grande"/>
        <a:ea typeface="Lucida Grande"/>
        <a:cs typeface="Lucida Grande"/>
        <a:sym typeface="Lucida Grande"/>
      </a:defRPr>
    </a:lvl2pPr>
    <a:lvl3pPr indent="457200" defTabSz="546100">
      <a:defRPr sz="1600">
        <a:latin typeface="Lucida Grande"/>
        <a:ea typeface="Lucida Grande"/>
        <a:cs typeface="Lucida Grande"/>
        <a:sym typeface="Lucida Grande"/>
      </a:defRPr>
    </a:lvl3pPr>
    <a:lvl4pPr indent="685800" defTabSz="546100">
      <a:defRPr sz="1600">
        <a:latin typeface="Lucida Grande"/>
        <a:ea typeface="Lucida Grande"/>
        <a:cs typeface="Lucida Grande"/>
        <a:sym typeface="Lucida Grande"/>
      </a:defRPr>
    </a:lvl4pPr>
    <a:lvl5pPr indent="914400" defTabSz="546100">
      <a:defRPr sz="1600">
        <a:latin typeface="Lucida Grande"/>
        <a:ea typeface="Lucida Grande"/>
        <a:cs typeface="Lucida Grande"/>
        <a:sym typeface="Lucida Grande"/>
      </a:defRPr>
    </a:lvl5pPr>
    <a:lvl6pPr indent="1143000" defTabSz="546100">
      <a:defRPr sz="1600">
        <a:latin typeface="Lucida Grande"/>
        <a:ea typeface="Lucida Grande"/>
        <a:cs typeface="Lucida Grande"/>
        <a:sym typeface="Lucida Grande"/>
      </a:defRPr>
    </a:lvl6pPr>
    <a:lvl7pPr indent="1371600" defTabSz="546100">
      <a:defRPr sz="1600">
        <a:latin typeface="Lucida Grande"/>
        <a:ea typeface="Lucida Grande"/>
        <a:cs typeface="Lucida Grande"/>
        <a:sym typeface="Lucida Grande"/>
      </a:defRPr>
    </a:lvl7pPr>
    <a:lvl8pPr indent="1600200" defTabSz="546100">
      <a:defRPr sz="1600">
        <a:latin typeface="Lucida Grande"/>
        <a:ea typeface="Lucida Grande"/>
        <a:cs typeface="Lucida Grande"/>
        <a:sym typeface="Lucida Grande"/>
      </a:defRPr>
    </a:lvl8pPr>
    <a:lvl9pPr indent="1828800" defTabSz="54610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587500" y="1536700"/>
            <a:ext cx="13081000" cy="3098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587500" y="4711700"/>
            <a:ext cx="13081000" cy="1066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800100" y="1320800"/>
            <a:ext cx="7340600" cy="3098800"/>
          </a:xfrm>
          <a:prstGeom prst="rect">
            <a:avLst/>
          </a:prstGeom>
        </p:spPr>
        <p:txBody>
          <a:bodyPr anchor="b"/>
          <a:lstStyle>
            <a:lvl1pPr>
              <a:defRPr sz="6200"/>
            </a:lvl1pPr>
          </a:lstStyle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800100" y="4495800"/>
            <a:ext cx="7340600" cy="3098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800100" y="1320800"/>
            <a:ext cx="7340600" cy="3098800"/>
          </a:xfrm>
          <a:prstGeom prst="rect">
            <a:avLst/>
          </a:prstGeom>
        </p:spPr>
        <p:txBody>
          <a:bodyPr anchor="b"/>
          <a:lstStyle>
            <a:lvl1pPr>
              <a:defRPr sz="6200"/>
            </a:lvl1pPr>
          </a:lstStyle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800100" y="4495800"/>
            <a:ext cx="7340600" cy="3098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587500" y="2590800"/>
            <a:ext cx="62992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1587500" y="2590800"/>
            <a:ext cx="62992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9715500" y="2590800"/>
            <a:ext cx="4953000" cy="5372100"/>
          </a:xfrm>
          <a:prstGeom prst="rect">
            <a:avLst/>
          </a:prstGeom>
        </p:spPr>
        <p:txBody>
          <a:bodyPr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numCol="2" spcCol="654050" anchor="t"/>
          <a:lstStyle>
            <a:lvl1pPr marL="640422" indent="-386422">
              <a:spcBef>
                <a:spcPts val="3600"/>
              </a:spcBef>
              <a:defRPr sz="2800"/>
            </a:lvl1pPr>
            <a:lvl2pPr marL="983322" indent="-386422">
              <a:spcBef>
                <a:spcPts val="3600"/>
              </a:spcBef>
              <a:defRPr sz="2800"/>
            </a:lvl2pPr>
            <a:lvl3pPr marL="1326222" indent="-386422">
              <a:spcBef>
                <a:spcPts val="3600"/>
              </a:spcBef>
              <a:defRPr sz="2800"/>
            </a:lvl3pPr>
            <a:lvl4pPr marL="1681822" indent="-386422">
              <a:spcBef>
                <a:spcPts val="3600"/>
              </a:spcBef>
              <a:defRPr sz="2800"/>
            </a:lvl4pPr>
            <a:lvl5pPr marL="2024722" indent="-386422">
              <a:spcBef>
                <a:spcPts val="3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body" idx="1"/>
          </p:nvPr>
        </p:nvSpPr>
        <p:spPr>
          <a:xfrm>
            <a:off x="1587500" y="1193800"/>
            <a:ext cx="13081000" cy="6769100"/>
          </a:xfrm>
          <a:prstGeom prst="rect">
            <a:avLst/>
          </a:prstGeom>
        </p:spPr>
        <p:txBody>
          <a:bodyPr/>
          <a:lstStyle>
            <a:lvl1pPr>
              <a:spcBef>
                <a:spcPts val="4400"/>
              </a:spcBef>
            </a:lvl1pPr>
            <a:lvl2pPr>
              <a:spcBef>
                <a:spcPts val="4400"/>
              </a:spcBef>
            </a:lvl2pPr>
            <a:lvl3pPr>
              <a:spcBef>
                <a:spcPts val="4400"/>
              </a:spcBef>
            </a:lvl3pPr>
            <a:lvl4pPr>
              <a:spcBef>
                <a:spcPts val="4400"/>
              </a:spcBef>
            </a:lvl4pPr>
            <a:lvl5pPr>
              <a:spcBef>
                <a:spcPts val="4400"/>
              </a:spcBef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1587500" y="2781300"/>
            <a:ext cx="13081000" cy="35687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1587500" y="6908800"/>
            <a:ext cx="13081000" cy="160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1587500" y="6908800"/>
            <a:ext cx="13081000" cy="160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587500" y="241300"/>
            <a:ext cx="130810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/>
            </a:pPr>
            <a:r>
              <a:rPr sz="7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587500" y="2590800"/>
            <a:ext cx="130810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46100">
        <a:defRPr sz="7400">
          <a:latin typeface="+mn-lt"/>
          <a:ea typeface="+mn-ea"/>
          <a:cs typeface="+mn-cs"/>
          <a:sym typeface="Gill Sans"/>
        </a:defRPr>
      </a:lvl1pPr>
      <a:lvl2pPr indent="228600" algn="ctr" defTabSz="546100">
        <a:defRPr sz="7400">
          <a:latin typeface="+mn-lt"/>
          <a:ea typeface="+mn-ea"/>
          <a:cs typeface="+mn-cs"/>
          <a:sym typeface="Gill Sans"/>
        </a:defRPr>
      </a:lvl2pPr>
      <a:lvl3pPr indent="457200" algn="ctr" defTabSz="546100">
        <a:defRPr sz="7400">
          <a:latin typeface="+mn-lt"/>
          <a:ea typeface="+mn-ea"/>
          <a:cs typeface="+mn-cs"/>
          <a:sym typeface="Gill Sans"/>
        </a:defRPr>
      </a:lvl3pPr>
      <a:lvl4pPr indent="685800" algn="ctr" defTabSz="546100">
        <a:defRPr sz="7400">
          <a:latin typeface="+mn-lt"/>
          <a:ea typeface="+mn-ea"/>
          <a:cs typeface="+mn-cs"/>
          <a:sym typeface="Gill Sans"/>
        </a:defRPr>
      </a:lvl4pPr>
      <a:lvl5pPr indent="914400" algn="ctr" defTabSz="546100">
        <a:defRPr sz="7400">
          <a:latin typeface="+mn-lt"/>
          <a:ea typeface="+mn-ea"/>
          <a:cs typeface="+mn-cs"/>
          <a:sym typeface="Gill Sans"/>
        </a:defRPr>
      </a:lvl5pPr>
      <a:lvl6pPr indent="1143000" algn="ctr" defTabSz="546100">
        <a:defRPr sz="7400">
          <a:latin typeface="+mn-lt"/>
          <a:ea typeface="+mn-ea"/>
          <a:cs typeface="+mn-cs"/>
          <a:sym typeface="Gill Sans"/>
        </a:defRPr>
      </a:lvl6pPr>
      <a:lvl7pPr indent="1371600" algn="ctr" defTabSz="546100">
        <a:defRPr sz="7400">
          <a:latin typeface="+mn-lt"/>
          <a:ea typeface="+mn-ea"/>
          <a:cs typeface="+mn-cs"/>
          <a:sym typeface="Gill Sans"/>
        </a:defRPr>
      </a:lvl7pPr>
      <a:lvl8pPr indent="1600200" algn="ctr" defTabSz="546100">
        <a:defRPr sz="7400">
          <a:latin typeface="+mn-lt"/>
          <a:ea typeface="+mn-ea"/>
          <a:cs typeface="+mn-cs"/>
          <a:sym typeface="Gill Sans"/>
        </a:defRPr>
      </a:lvl8pPr>
      <a:lvl9pPr indent="1828800" algn="ctr" defTabSz="546100">
        <a:defRPr sz="7400">
          <a:latin typeface="+mn-lt"/>
          <a:ea typeface="+mn-ea"/>
          <a:cs typeface="+mn-cs"/>
          <a:sym typeface="Gill Sans"/>
        </a:defRPr>
      </a:lvl9pPr>
    </p:titleStyle>
    <p:bodyStyle>
      <a:lvl1pPr marL="6985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1pPr>
      <a:lvl2pPr marL="10414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2pPr>
      <a:lvl3pPr marL="13843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3pPr>
      <a:lvl4pPr marL="17399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4pPr>
      <a:lvl5pPr marL="20828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5pPr>
      <a:lvl6pPr marL="24257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6pPr>
      <a:lvl7pPr marL="27686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7pPr>
      <a:lvl8pPr marL="31115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8pPr>
      <a:lvl9pPr marL="3454400" indent="-444500" defTabSz="546100">
        <a:spcBef>
          <a:spcPts val="2200"/>
        </a:spcBef>
        <a:buSzPct val="171000"/>
        <a:buChar char="•"/>
        <a:defRPr sz="3600">
          <a:latin typeface="+mn-lt"/>
          <a:ea typeface="+mn-ea"/>
          <a:cs typeface="+mn-cs"/>
          <a:sym typeface="Gill Sans"/>
        </a:defRPr>
      </a:lvl9pPr>
    </p:bodyStyle>
    <p:otherStyle>
      <a:lvl1pPr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461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1024x678_Formula12_Titl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32000" y="0"/>
            <a:ext cx="12192000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title key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7911262" y="8191500"/>
            <a:ext cx="590942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r" defTabSz="647700">
              <a:defRPr sz="4200"/>
            </a:lvl1pPr>
          </a:lstStyle>
          <a:p>
            <a:pPr lvl="0">
              <a:defRPr sz="1800"/>
            </a:pPr>
            <a:r>
              <a:rPr sz="4200"/>
              <a:t>The Formula of Leadership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558800" y="82326"/>
            <a:ext cx="13436600" cy="5702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Know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Leadership Development</a:t>
            </a:r>
            <a:endParaRPr i="1" sz="6600">
              <a:solidFill>
                <a:srgbClr val="A7A9AB"/>
              </a:solidFill>
            </a:endParaRPr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b="1" sz="3600"/>
              <a:t>Personal Spiritual Discipline</a:t>
            </a:r>
            <a:r>
              <a:rPr i="1" sz="3600"/>
              <a:t> - “Spending time in the presence of God is the first and most vital element in the pastor's job description.”</a:t>
            </a:r>
            <a:r>
              <a:rPr sz="3600"/>
              <a:t> 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- Robert Morris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i="1"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b="1" sz="3600"/>
              <a:t>Growing Time</a:t>
            </a:r>
            <a:r>
              <a:rPr i="1" sz="3600"/>
              <a:t> - “You will never change your life until you change something you do daily.”</a:t>
            </a:r>
            <a:r>
              <a:rPr sz="3600"/>
              <a:t>   - John Maxwell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558800" y="82326"/>
            <a:ext cx="13411200" cy="562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Know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Leadership Development, Cont.</a:t>
            </a:r>
            <a:endParaRPr sz="6600">
              <a:solidFill>
                <a:srgbClr val="A7A9AB"/>
              </a:solidFill>
            </a:endParaRPr>
          </a:p>
          <a:p>
            <a:pPr lvl="1" indent="0" algn="l">
              <a:defRPr sz="1800"/>
            </a:pPr>
            <a:endParaRPr sz="6600">
              <a:solidFill>
                <a:srgbClr val="A7A9AB"/>
              </a:solidFill>
            </a:endParaRPr>
          </a:p>
          <a:p>
            <a:pPr lvl="5" indent="0" algn="l">
              <a:defRPr sz="1800"/>
            </a:pPr>
            <a:r>
              <a:rPr b="1" sz="3600"/>
              <a:t>Mentoring</a:t>
            </a:r>
            <a:r>
              <a:rPr sz="3600"/>
              <a:t> - </a:t>
            </a:r>
            <a:r>
              <a:rPr i="1" sz="3600"/>
              <a:t>“Fools think their own way is right, but the wise listen to others.”</a:t>
            </a:r>
            <a:r>
              <a:rPr sz="3600"/>
              <a:t>  - Proverbs 12:15</a:t>
            </a:r>
            <a:endParaRPr sz="3600"/>
          </a:p>
          <a:p>
            <a:pPr lvl="1" indent="0" algn="l">
              <a:defRPr sz="1800"/>
            </a:pPr>
            <a:endParaRPr sz="3600"/>
          </a:p>
          <a:p>
            <a:pPr lvl="5" indent="0" algn="l">
              <a:defRPr sz="1800"/>
            </a:pPr>
            <a:r>
              <a:rPr b="1" sz="3600"/>
              <a:t>Resourcing</a:t>
            </a:r>
            <a:r>
              <a:rPr sz="3600"/>
              <a:t> - </a:t>
            </a:r>
            <a:r>
              <a:rPr i="1" sz="3600"/>
              <a:t>“Knowledge, understanding, and wisdom will not come looking for you.”</a:t>
            </a:r>
            <a:r>
              <a:rPr sz="3600"/>
              <a:t>  - Proverbs 8:34-36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558800" y="101600"/>
            <a:ext cx="13449300" cy="394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Know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Over-Commitment</a:t>
            </a:r>
            <a:endParaRPr sz="6600">
              <a:solidFill>
                <a:srgbClr val="A7A9AB"/>
              </a:solidFill>
            </a:endParaRPr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5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4500"/>
              <a:t>Many pastors fill their 15% with tasks and meetings that dilute their focus on what is most important. 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Shape 81"/>
          <p:cNvSpPr/>
          <p:nvPr/>
        </p:nvSpPr>
        <p:spPr>
          <a:xfrm>
            <a:off x="558800" y="101600"/>
            <a:ext cx="13423900" cy="6172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Grow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Increase Your Focus</a:t>
            </a:r>
            <a:endParaRPr sz="6600">
              <a:solidFill>
                <a:srgbClr val="A7A9AB"/>
              </a:solidFill>
            </a:endParaRPr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The 3 Necessary Meetings: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2" algn="l">
              <a:defRPr sz="1800"/>
            </a:pPr>
            <a:r>
              <a:rPr sz="3600"/>
              <a:t>1.  Creative/Worship Meeting</a:t>
            </a:r>
            <a:endParaRPr sz="3600"/>
          </a:p>
          <a:p>
            <a:pPr lvl="2" algn="l">
              <a:defRPr sz="1800"/>
            </a:pPr>
            <a:endParaRPr sz="3600"/>
          </a:p>
          <a:p>
            <a:pPr lvl="2" algn="l">
              <a:defRPr sz="1800"/>
            </a:pPr>
            <a:r>
              <a:rPr sz="3600"/>
              <a:t>2.  Team Leaders Meeting</a:t>
            </a:r>
            <a:endParaRPr sz="3600"/>
          </a:p>
          <a:p>
            <a:pPr lvl="2" algn="l">
              <a:defRPr sz="1800"/>
            </a:pPr>
            <a:endParaRPr sz="3600"/>
          </a:p>
          <a:p>
            <a:pPr lvl="2" algn="l">
              <a:defRPr sz="1800"/>
            </a:pPr>
            <a:r>
              <a:rPr sz="3600"/>
              <a:t>3.  Elders/Care Meeting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558800" y="69626"/>
            <a:ext cx="13360400" cy="6769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Grow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Increase Your Health</a:t>
            </a:r>
            <a:endParaRPr sz="6600">
              <a:solidFill>
                <a:srgbClr val="A7A9AB"/>
              </a:solidFill>
            </a:endParaRPr>
          </a:p>
          <a:p>
            <a:pPr lvl="0" algn="l"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defRPr sz="1800"/>
            </a:pPr>
            <a:r>
              <a:rPr b="1" sz="3600"/>
              <a:t>Sabbath</a:t>
            </a:r>
            <a:r>
              <a:rPr sz="3600"/>
              <a:t> - </a:t>
            </a:r>
            <a:r>
              <a:rPr i="1" sz="3600"/>
              <a:t>“The seventh day is a Sabbath day of rest dedicated to the </a:t>
            </a:r>
            <a:endParaRPr i="1" sz="3600"/>
          </a:p>
          <a:p>
            <a:pPr lvl="7" indent="558800" algn="l">
              <a:defRPr sz="1800"/>
            </a:pPr>
            <a:r>
              <a:rPr i="1" sz="3600"/>
              <a:t>Lord your God.”</a:t>
            </a:r>
            <a:r>
              <a:rPr sz="3600"/>
              <a:t>  - Exodus 20:10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b="1" sz="3600"/>
              <a:t>Physical Health</a:t>
            </a:r>
            <a:r>
              <a:rPr sz="3600"/>
              <a:t> – 52% of pastors say that they believe that being in </a:t>
            </a:r>
            <a:endParaRPr sz="3600"/>
          </a:p>
          <a:p>
            <a:pPr lvl="7" indent="558800" algn="l">
              <a:defRPr sz="1800"/>
            </a:pPr>
            <a:r>
              <a:rPr sz="3600"/>
              <a:t>pastoral ministry is hazardous to their health.</a:t>
            </a:r>
            <a:endParaRPr sz="3600"/>
          </a:p>
          <a:p>
            <a:pPr lvl="0" algn="l"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0" algn="l">
              <a:defRPr sz="1800"/>
            </a:pPr>
            <a:r>
              <a:rPr b="1" sz="3600"/>
              <a:t>Family</a:t>
            </a:r>
            <a:r>
              <a:rPr sz="3600"/>
              <a:t> - </a:t>
            </a:r>
            <a:r>
              <a:rPr i="1" sz="3600"/>
              <a:t>“80% of ministers say they feel that their work has a negative </a:t>
            </a:r>
            <a:endParaRPr i="1" sz="3600"/>
          </a:p>
          <a:p>
            <a:pPr lvl="7" indent="558800" algn="l">
              <a:defRPr sz="1800"/>
            </a:pPr>
            <a:r>
              <a:rPr i="1" sz="3600"/>
              <a:t>affect on their families.” </a:t>
            </a:r>
            <a:r>
              <a:rPr sz="3600"/>
              <a:t> - H.P. London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/>
        </p:nvSpPr>
        <p:spPr>
          <a:xfrm>
            <a:off x="558800" y="101600"/>
            <a:ext cx="13411200" cy="316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Grow Thyself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Increase Your Influence</a:t>
            </a:r>
            <a:endParaRPr sz="4000"/>
          </a:p>
          <a:p>
            <a:pPr lvl="0" algn="l">
              <a:defRPr sz="1800"/>
            </a:pPr>
            <a:endParaRPr sz="4000"/>
          </a:p>
          <a:p>
            <a:pPr lvl="7" indent="558800" algn="l">
              <a:defRPr sz="1800"/>
            </a:pPr>
            <a:r>
              <a:rPr i="1" sz="4000"/>
              <a:t>“People are exactly where you’ve lead them to be.”  </a:t>
            </a:r>
            <a:r>
              <a:rPr sz="3600"/>
              <a:t>- Andy Stanley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558800" y="101600"/>
            <a:ext cx="13411200" cy="337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Equipping Others</a:t>
            </a:r>
            <a:endParaRPr sz="6600"/>
          </a:p>
          <a:p>
            <a:pPr lvl="0" algn="l">
              <a:defRPr sz="1800"/>
            </a:pPr>
            <a:r>
              <a:rPr sz="4000"/>
              <a:t> </a:t>
            </a:r>
            <a:endParaRPr sz="4000"/>
          </a:p>
          <a:p>
            <a:pPr lvl="0" algn="l">
              <a:defRPr sz="1800"/>
            </a:pPr>
            <a:endParaRPr sz="4000"/>
          </a:p>
          <a:p>
            <a:pPr lvl="7" indent="558800" algn="l">
              <a:defRPr sz="1800"/>
            </a:pPr>
            <a:r>
              <a:rPr i="1" sz="4000"/>
              <a:t>“Church leadership is getting things done through other people.”</a:t>
            </a:r>
            <a:r>
              <a:rPr sz="4000"/>
              <a:t>  </a:t>
            </a:r>
            <a:endParaRPr sz="4000"/>
          </a:p>
          <a:p>
            <a:pPr lvl="7" indent="558800" algn="l">
              <a:defRPr sz="1800"/>
            </a:pPr>
            <a:r>
              <a:rPr sz="4000"/>
              <a:t>- Andy Stanley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/>
          <p:nvPr/>
        </p:nvSpPr>
        <p:spPr>
          <a:xfrm>
            <a:off x="558800" y="82438"/>
            <a:ext cx="13309600" cy="7340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Why equip others?</a:t>
            </a:r>
            <a:endParaRPr sz="6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b="1" sz="3600"/>
              <a:t>Some prefer to do it themselves:</a:t>
            </a:r>
            <a:endParaRPr b="1" sz="3600"/>
          </a:p>
          <a:p>
            <a:pPr lvl="0" algn="l">
              <a:defRPr sz="1800"/>
            </a:pPr>
            <a:endParaRPr sz="3600"/>
          </a:p>
          <a:p>
            <a:pPr lvl="7" indent="558800" algn="l">
              <a:defRPr sz="1800"/>
            </a:pPr>
            <a:r>
              <a:rPr sz="3600"/>
              <a:t>Ephesians 4:11-12 - The primary role of each church leader is to </a:t>
            </a:r>
            <a:r>
              <a:rPr i="1" sz="3600"/>
              <a:t>equip God’s people to do His work and build up the church</a:t>
            </a:r>
            <a:r>
              <a:rPr sz="3600"/>
              <a:t>.</a:t>
            </a:r>
            <a:endParaRPr sz="3600"/>
          </a:p>
          <a:p>
            <a:pPr lvl="7" indent="558800" algn="l">
              <a:defRPr sz="1800"/>
            </a:pPr>
            <a:endParaRPr sz="3600"/>
          </a:p>
          <a:p>
            <a:pPr lvl="5" indent="0" algn="l">
              <a:defRPr sz="1800"/>
            </a:pPr>
            <a:r>
              <a:rPr b="1" sz="3600"/>
              <a:t>We can’t grow without placing people in ministry:</a:t>
            </a:r>
            <a:endParaRPr b="1" sz="3600"/>
          </a:p>
          <a:p>
            <a:pPr lvl="5" indent="0" algn="l">
              <a:defRPr sz="1800"/>
            </a:pPr>
            <a:endParaRPr sz="3600"/>
          </a:p>
          <a:p>
            <a:pPr lvl="7" indent="558800" algn="l">
              <a:defRPr sz="1800"/>
            </a:pPr>
            <a:r>
              <a:rPr sz="3600"/>
              <a:t>For every ONE person who shows up to serve at your church, FOUR people will show up to watch him/her serve.</a:t>
            </a:r>
            <a:endParaRPr sz="3600"/>
          </a:p>
          <a:p>
            <a:pPr lvl="7" indent="558800" algn="l">
              <a:defRPr sz="1800"/>
            </a:pPr>
            <a:endParaRPr sz="3600"/>
          </a:p>
          <a:p>
            <a:pPr lvl="7" indent="558800" algn="l">
              <a:defRPr sz="1800"/>
            </a:pPr>
            <a:r>
              <a:rPr sz="3600"/>
              <a:t>Teamwork makes the team work.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558800" y="95250"/>
            <a:ext cx="13423900" cy="679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Who should I equip?</a:t>
            </a:r>
            <a:endParaRPr i="1" sz="6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i="1"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b="1" sz="3600"/>
              <a:t>EVERYONE</a:t>
            </a:r>
            <a:r>
              <a:rPr sz="3600"/>
              <a:t> - Inviting people to serve isn’t just for certain</a:t>
            </a:r>
            <a:r>
              <a:rPr i="1" sz="3600"/>
              <a:t> types </a:t>
            </a:r>
            <a:r>
              <a:rPr sz="3600"/>
              <a:t>of people. Equipping is a part of discipleship.  (James 2:17) 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Misconceptions of volunteerism: 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1. If they want to serve, they will come to me.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2. Asking people to serve bothers them.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3. Only a certain group of people will serve.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>
            <a:off x="558800" y="94915"/>
            <a:ext cx="13347700" cy="6274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Intentionality</a:t>
            </a:r>
            <a:r>
              <a:rPr sz="3600"/>
              <a:t> 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Your decision to </a:t>
            </a:r>
            <a:r>
              <a:rPr i="1" sz="3600"/>
              <a:t>maximize your 15%</a:t>
            </a:r>
            <a:r>
              <a:rPr sz="3600"/>
              <a:t> by choosing to equip yourself and others will determine whether: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	</a:t>
            </a:r>
            <a:r>
              <a:rPr sz="3600"/>
              <a:t>     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   You will be </a:t>
            </a:r>
            <a:r>
              <a:rPr i="1" sz="3600"/>
              <a:t>lead by your circumstances</a:t>
            </a:r>
            <a:r>
              <a:rPr sz="3600"/>
              <a:t> into another.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   year with little growth and little to celebrate.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        </a:t>
            </a:r>
            <a:r>
              <a:rPr b="1" sz="3600"/>
              <a:t>OR</a:t>
            </a: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	     You will </a:t>
            </a:r>
            <a:r>
              <a:rPr i="1" sz="3600"/>
              <a:t>lead your church</a:t>
            </a:r>
            <a:r>
              <a:rPr sz="3600"/>
              <a:t> into the best year in its history.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558800" y="101600"/>
            <a:ext cx="13436600" cy="562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The Formula of Leadership: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Maximize Your 15%</a:t>
            </a:r>
            <a:endParaRPr sz="6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85% of every church leader’s job description is already determined. </a:t>
            </a: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This leaves 15% of his/her time, energy, efforts, and resources for leading into the incredible things God has prepared for your church.</a:t>
            </a: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By carefully considering how to </a:t>
            </a:r>
            <a:r>
              <a:rPr i="1" sz="3600"/>
              <a:t>maximize your 15%</a:t>
            </a:r>
            <a:r>
              <a:rPr sz="3600"/>
              <a:t> you set the course for the effectiveness, health, and growth of the church you lead.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hape 102"/>
          <p:cNvSpPr/>
          <p:nvPr/>
        </p:nvSpPr>
        <p:spPr>
          <a:xfrm>
            <a:off x="558800" y="101600"/>
            <a:ext cx="12331700" cy="453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Intentionality (cont.)</a:t>
            </a:r>
            <a:endParaRPr i="1" sz="66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i="1" sz="40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4000"/>
              <a:t>Commitment – Make the necessary paradigm shifts.</a:t>
            </a:r>
            <a:endParaRPr sz="40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0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4000"/>
              <a:t>Calendar – Make the necessary changes to schedule. </a:t>
            </a:r>
            <a:endParaRPr sz="40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0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4000"/>
              <a:t>Coaching – Accept accountability.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558800" y="101600"/>
            <a:ext cx="13436600" cy="728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Who will serve?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White Board</a:t>
            </a:r>
            <a:endParaRPr sz="6600">
              <a:solidFill>
                <a:srgbClr val="A7A9AB"/>
              </a:solidFill>
            </a:endParaRPr>
          </a:p>
          <a:p>
            <a:pPr lvl="0" marR="4318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500"/>
          </a:p>
          <a:p>
            <a:pPr lvl="0" marR="4318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200"/>
              <a:t>Levels of volunteers:</a:t>
            </a:r>
            <a:endParaRPr sz="3200"/>
          </a:p>
          <a:p>
            <a:pPr lvl="0" marR="4318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200"/>
          </a:p>
          <a:p>
            <a:pPr lvl="1" marR="431800" indent="2286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200" u="sng"/>
              <a:t>Do Anything </a:t>
            </a:r>
            <a:r>
              <a:rPr sz="3200"/>
              <a:t>- You wish you had more of these people.</a:t>
            </a:r>
            <a:endParaRPr sz="3200"/>
          </a:p>
          <a:p>
            <a:pPr lvl="0" marR="4318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200"/>
          </a:p>
          <a:p>
            <a:pPr lvl="1" marR="431800" indent="2286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200" u="sng"/>
              <a:t>Do Specific Things</a:t>
            </a:r>
            <a:r>
              <a:rPr sz="3200"/>
              <a:t> - Consistently serve in some capacity.</a:t>
            </a:r>
            <a:endParaRPr sz="3200"/>
          </a:p>
          <a:p>
            <a:pPr lvl="0" marR="4318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200"/>
          </a:p>
          <a:p>
            <a:pPr lvl="1" marR="431800" indent="2286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200" u="sng"/>
              <a:t>Do An Occasional Thing</a:t>
            </a:r>
            <a:r>
              <a:rPr sz="3200"/>
              <a:t> - Will serve, but not consistently.</a:t>
            </a:r>
            <a:endParaRPr sz="3200"/>
          </a:p>
          <a:p>
            <a:pPr lvl="0" marR="4318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200"/>
          </a:p>
          <a:p>
            <a:pPr lvl="1" marR="431800" indent="228600" algn="l">
              <a:lnSpc>
                <a:spcPct val="90000"/>
              </a:lnSpc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200" u="sng"/>
              <a:t>Do Nothing</a:t>
            </a:r>
            <a:r>
              <a:rPr sz="3200"/>
              <a:t> - 50% of your church will never serve.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558800" y="101600"/>
            <a:ext cx="13436600" cy="707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5900"/>
              <a:t>How to Recruit</a:t>
            </a:r>
            <a:endParaRPr sz="5900"/>
          </a:p>
          <a:p>
            <a:pPr lvl="6" indent="279400" algn="l">
              <a:defRPr sz="1800"/>
            </a:pPr>
            <a:r>
              <a:rPr sz="5900">
                <a:solidFill>
                  <a:srgbClr val="A7A9AB"/>
                </a:solidFill>
              </a:rPr>
              <a:t>White Board</a:t>
            </a:r>
            <a:endParaRPr sz="5900">
              <a:solidFill>
                <a:srgbClr val="A7A9AB"/>
              </a:solidFill>
            </a:endParaRPr>
          </a:p>
          <a:p>
            <a:pPr lvl="6" indent="279400" algn="l"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defRPr sz="1800"/>
            </a:pPr>
            <a:r>
              <a:rPr sz="2900"/>
              <a:t>Levels of Ask:</a:t>
            </a:r>
            <a:endParaRPr sz="2900"/>
          </a:p>
          <a:p>
            <a:pPr lvl="5" indent="0" algn="l">
              <a:defRPr sz="1800"/>
            </a:pPr>
            <a:endParaRPr sz="2900"/>
          </a:p>
          <a:p>
            <a:pPr lvl="6" indent="279400" algn="l">
              <a:defRPr sz="1800"/>
            </a:pPr>
            <a:r>
              <a:rPr sz="2900" u="sng"/>
              <a:t>Pulpit</a:t>
            </a:r>
            <a:r>
              <a:rPr i="1" sz="2900"/>
              <a:t> </a:t>
            </a:r>
            <a:r>
              <a:rPr sz="2900"/>
              <a:t>- Asking for volunteers at a congregational level</a:t>
            </a:r>
            <a:endParaRPr sz="2900"/>
          </a:p>
          <a:p>
            <a:pPr lvl="6" indent="279400" algn="l">
              <a:defRPr sz="1800"/>
            </a:pPr>
            <a:endParaRPr sz="2900"/>
          </a:p>
          <a:p>
            <a:pPr lvl="6" indent="279400" algn="l">
              <a:defRPr sz="1800"/>
            </a:pPr>
            <a:r>
              <a:rPr sz="2900" u="sng"/>
              <a:t>Group Leader</a:t>
            </a:r>
            <a:r>
              <a:rPr i="1" sz="2900"/>
              <a:t> - </a:t>
            </a:r>
            <a:r>
              <a:rPr sz="2900"/>
              <a:t>Asking for volunteers in smaller group settings</a:t>
            </a:r>
            <a:endParaRPr sz="2900"/>
          </a:p>
          <a:p>
            <a:pPr lvl="6" indent="279400" algn="l">
              <a:defRPr sz="1800"/>
            </a:pPr>
            <a:endParaRPr sz="2900"/>
          </a:p>
          <a:p>
            <a:pPr lvl="6" indent="279400" algn="l">
              <a:defRPr sz="1800"/>
            </a:pPr>
            <a:r>
              <a:rPr sz="2900" u="sng"/>
              <a:t>Personal</a:t>
            </a:r>
            <a:r>
              <a:rPr sz="2900"/>
              <a:t> - </a:t>
            </a:r>
            <a:r>
              <a:rPr i="1" sz="2900"/>
              <a:t>“40% of church attendees say they would serve if they were personally asked to serve.”</a:t>
            </a:r>
            <a:r>
              <a:rPr sz="2900"/>
              <a:t>   - Rick Warren</a:t>
            </a:r>
            <a:endParaRPr sz="2900"/>
          </a:p>
          <a:p>
            <a:pPr lvl="6" indent="279400" algn="l">
              <a:defRPr sz="1800"/>
            </a:pPr>
            <a:endParaRPr sz="2900"/>
          </a:p>
          <a:p>
            <a:pPr lvl="6" indent="279400" algn="l">
              <a:defRPr sz="1800"/>
            </a:pPr>
            <a:r>
              <a:rPr sz="2900" u="sng"/>
              <a:t>Shoulder Tapping</a:t>
            </a:r>
            <a:r>
              <a:rPr i="1" sz="2900"/>
              <a:t> </a:t>
            </a:r>
            <a:r>
              <a:rPr sz="2900"/>
              <a:t>- This is by far the most effective way of recruiting new volunteers </a:t>
            </a:r>
            <a:endParaRPr sz="2900"/>
          </a:p>
          <a:p>
            <a:pPr lvl="6" indent="279400" algn="l">
              <a:defRPr sz="1800"/>
            </a:pPr>
            <a:r>
              <a:rPr sz="2900"/>
              <a:t>- train your team to ask in a one-on-one context.  The senior pastor must model this.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/>
          <p:nvPr/>
        </p:nvSpPr>
        <p:spPr>
          <a:xfrm>
            <a:off x="558800" y="101600"/>
            <a:ext cx="13436600" cy="740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How to Recruit, Cont.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White Board</a:t>
            </a:r>
            <a:endParaRPr sz="6600">
              <a:solidFill>
                <a:srgbClr val="A7A9AB"/>
              </a:solidFill>
            </a:endParaRPr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500"/>
          </a:p>
          <a:p>
            <a:pPr lvl="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Methods of Asking: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L="330200" marR="431800" algn="l"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* </a:t>
            </a:r>
            <a:r>
              <a:rPr sz="3600" u="sng"/>
              <a:t>Ongoing</a:t>
            </a:r>
            <a:r>
              <a:rPr i="1" sz="3600"/>
              <a:t> </a:t>
            </a:r>
            <a:r>
              <a:rPr sz="3600"/>
              <a:t>- Programming designed to point people to ministry</a:t>
            </a:r>
            <a:endParaRPr sz="3600"/>
          </a:p>
          <a:p>
            <a:pPr lvl="0" marL="330200" marR="431800" algn="l"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L="330200" marR="431800" algn="l">
              <a:spcBef>
                <a:spcPts val="1500"/>
              </a:spcBef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* </a:t>
            </a:r>
            <a:r>
              <a:rPr sz="3600" u="sng"/>
              <a:t>Seasonal</a:t>
            </a:r>
            <a:r>
              <a:rPr i="1" sz="3600"/>
              <a:t> - </a:t>
            </a:r>
            <a:r>
              <a:rPr sz="3600"/>
              <a:t>Times of the year focused on recruitment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* </a:t>
            </a:r>
            <a:r>
              <a:rPr sz="3600" u="sng"/>
              <a:t>Fixed/Cultural</a:t>
            </a:r>
            <a:r>
              <a:rPr sz="3600"/>
              <a:t> - Regular sign-ups for service, tie the vision to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   service, and celebrate service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hape 116"/>
          <p:cNvSpPr/>
          <p:nvPr/>
        </p:nvSpPr>
        <p:spPr>
          <a:xfrm>
            <a:off x="558800" y="101600"/>
            <a:ext cx="135890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How to Train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White Board</a:t>
            </a:r>
            <a:endParaRPr sz="6600">
              <a:solidFill>
                <a:srgbClr val="A7A9AB"/>
              </a:solidFill>
            </a:endParaRPr>
          </a:p>
          <a:p>
            <a:pPr lvl="0" algn="l"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0" algn="l">
              <a:defRPr sz="1800"/>
            </a:pPr>
            <a:r>
              <a:rPr sz="3600"/>
              <a:t>Training should be </a:t>
            </a:r>
            <a:r>
              <a:rPr b="1" sz="3600"/>
              <a:t>systematic</a:t>
            </a:r>
            <a:r>
              <a:rPr sz="3600"/>
              <a:t> as opposed to</a:t>
            </a:r>
            <a:r>
              <a:rPr b="1" sz="3600"/>
              <a:t> needed</a:t>
            </a:r>
            <a:r>
              <a:rPr i="1" sz="3600"/>
              <a:t>.</a:t>
            </a:r>
            <a:endParaRPr i="1" sz="3600"/>
          </a:p>
          <a:p>
            <a:pPr lvl="0" algn="l">
              <a:defRPr sz="1800"/>
            </a:pPr>
            <a:endParaRPr i="1" sz="3600"/>
          </a:p>
          <a:p>
            <a:pPr lvl="0" algn="l">
              <a:defRPr sz="1800"/>
            </a:pPr>
            <a:r>
              <a:rPr sz="3600"/>
              <a:t>Leading Meetings/Trainings: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Cast Vision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Train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Address Calendar (Long-Range and Short-Range)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Address Areas Needing Improvement</a:t>
            </a:r>
            <a:endParaRPr sz="3600"/>
          </a:p>
          <a:p>
            <a:pPr lvl="0" marL="330200" marR="43180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sz="3600"/>
              <a:t>  Celebrate Wins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hape 119"/>
          <p:cNvSpPr/>
          <p:nvPr/>
        </p:nvSpPr>
        <p:spPr>
          <a:xfrm>
            <a:off x="558800" y="82550"/>
            <a:ext cx="12674600" cy="562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How to Release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White Board</a:t>
            </a:r>
            <a:endParaRPr sz="6600">
              <a:solidFill>
                <a:srgbClr val="A7A9AB"/>
              </a:solidFill>
            </a:endParaRPr>
          </a:p>
          <a:p>
            <a:pPr lvl="6" indent="279400" algn="l">
              <a:defRPr sz="1800"/>
            </a:pPr>
            <a:endParaRPr sz="6600">
              <a:solidFill>
                <a:srgbClr val="A7A9AB"/>
              </a:solidFill>
            </a:endParaRPr>
          </a:p>
          <a:p>
            <a:pPr lvl="5" indent="0" algn="l">
              <a:defRPr sz="1800"/>
            </a:pPr>
            <a:r>
              <a:rPr sz="3600"/>
              <a:t>Release </a:t>
            </a:r>
            <a:r>
              <a:rPr b="1" sz="3600"/>
              <a:t>authority</a:t>
            </a:r>
            <a:r>
              <a:rPr sz="3600"/>
              <a:t> as opposed to releasing </a:t>
            </a:r>
            <a:r>
              <a:rPr b="1" sz="3600"/>
              <a:t>responsibility:</a:t>
            </a:r>
            <a:endParaRPr b="1" sz="3600"/>
          </a:p>
          <a:p>
            <a:pPr lvl="5" indent="0" algn="l">
              <a:defRPr sz="1800"/>
            </a:pPr>
            <a:endParaRPr b="1" sz="3600"/>
          </a:p>
          <a:p>
            <a:pPr lvl="7" indent="558800" algn="l">
              <a:defRPr sz="1800"/>
            </a:pPr>
            <a:r>
              <a:rPr sz="3600"/>
              <a:t>Releasing is the best way to release authority.</a:t>
            </a:r>
            <a:endParaRPr sz="3600"/>
          </a:p>
          <a:p>
            <a:pPr lvl="6" indent="279400" algn="l">
              <a:defRPr sz="1800"/>
            </a:pPr>
            <a:endParaRPr sz="3600"/>
          </a:p>
          <a:p>
            <a:pPr lvl="7" indent="558800" algn="l">
              <a:defRPr sz="1800"/>
            </a:pPr>
            <a:r>
              <a:rPr sz="3600"/>
              <a:t>Job descriptions give clear boundaries for authority.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558800" y="-6351"/>
            <a:ext cx="13347700" cy="723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defRPr sz="1800"/>
            </a:pPr>
            <a:r>
              <a:rPr sz="6600"/>
              <a:t>The Formula of Leadership:</a:t>
            </a:r>
            <a:endParaRPr sz="6600"/>
          </a:p>
          <a:p>
            <a:pPr lvl="6" indent="279400" algn="l">
              <a:defRPr sz="1800"/>
            </a:pPr>
            <a:r>
              <a:rPr sz="6600">
                <a:solidFill>
                  <a:srgbClr val="A7A9AB"/>
                </a:solidFill>
              </a:rPr>
              <a:t>Lab</a:t>
            </a:r>
            <a:endParaRPr i="1" sz="6600">
              <a:solidFill>
                <a:srgbClr val="A7A9AB"/>
              </a:solidFill>
            </a:endParaRPr>
          </a:p>
          <a:p>
            <a:pPr lvl="0" algn="l">
              <a:defRPr sz="1800"/>
            </a:pPr>
            <a:endParaRPr b="1" i="1" sz="3000"/>
          </a:p>
          <a:p>
            <a:pPr lvl="0" algn="l">
              <a:defRPr sz="1800"/>
            </a:pPr>
            <a:r>
              <a:rPr b="1" i="1" sz="3000"/>
              <a:t>Checklist:</a:t>
            </a:r>
            <a:r>
              <a:rPr b="1" sz="3000"/>
              <a:t> </a:t>
            </a:r>
            <a:endParaRPr b="1" sz="3000"/>
          </a:p>
          <a:p>
            <a:pPr lvl="0" algn="l">
              <a:buSzPct val="125000"/>
              <a:buFont typeface="Lucida Grande"/>
              <a:buChar char="✓"/>
              <a:defRPr sz="1800"/>
            </a:pPr>
            <a:r>
              <a:rPr b="1" sz="2300"/>
              <a:t>Schedule</a:t>
            </a:r>
            <a:r>
              <a:rPr sz="2300"/>
              <a:t> one hour of personal growth time per week (and keep it as you would any other meeting)</a:t>
            </a:r>
            <a:endParaRPr sz="2300"/>
          </a:p>
          <a:p>
            <a:pPr lvl="0" algn="l">
              <a:buSzPct val="125000"/>
              <a:buFont typeface="Lucida Grande"/>
              <a:buChar char="✓"/>
              <a:defRPr sz="1800"/>
            </a:pPr>
            <a:r>
              <a:rPr b="1" sz="2300"/>
              <a:t>Read</a:t>
            </a:r>
            <a:r>
              <a:rPr sz="2300"/>
              <a:t> </a:t>
            </a:r>
            <a:r>
              <a:rPr i="1" sz="2300"/>
              <a:t>The Next Generation Leader</a:t>
            </a:r>
            <a:r>
              <a:rPr sz="2300"/>
              <a:t> by Andy Stanley</a:t>
            </a:r>
            <a:endParaRPr sz="2300"/>
          </a:p>
          <a:p>
            <a:pPr lvl="0" algn="l">
              <a:buSzPct val="125000"/>
              <a:buFont typeface="Lucida Grande"/>
              <a:buChar char="✓"/>
              <a:defRPr sz="1800"/>
            </a:pPr>
            <a:r>
              <a:rPr b="1" sz="2300"/>
              <a:t>Meet</a:t>
            </a:r>
            <a:r>
              <a:rPr b="1" i="1" sz="2300"/>
              <a:t> </a:t>
            </a:r>
            <a:r>
              <a:rPr sz="2300"/>
              <a:t>with your team leaders to train them from your favorite chapters from the book</a:t>
            </a:r>
            <a:endParaRPr sz="2300"/>
          </a:p>
          <a:p>
            <a:pPr lvl="0" algn="l">
              <a:defRPr sz="1800"/>
            </a:pPr>
            <a:endParaRPr sz="2000"/>
          </a:p>
          <a:p>
            <a:pPr lvl="0" algn="l">
              <a:defRPr sz="1800"/>
            </a:pPr>
            <a:r>
              <a:rPr b="1" sz="3000"/>
              <a:t>Discussion </a:t>
            </a:r>
            <a:r>
              <a:rPr b="1" i="1" sz="3000"/>
              <a:t>Questions</a:t>
            </a:r>
            <a:r>
              <a:rPr b="1" sz="3000"/>
              <a:t>: </a:t>
            </a:r>
            <a:endParaRPr b="1" sz="3000"/>
          </a:p>
          <a:p>
            <a:pPr lvl="0" algn="l">
              <a:defRPr sz="1800"/>
            </a:pPr>
            <a:r>
              <a:rPr b="1" sz="2300"/>
              <a:t>? </a:t>
            </a:r>
            <a:r>
              <a:rPr sz="2300"/>
              <a:t>When am I going to intentionally equip myself for leadership? </a:t>
            </a:r>
            <a:endParaRPr sz="2300"/>
          </a:p>
          <a:p>
            <a:pPr lvl="0" algn="l">
              <a:defRPr sz="1800"/>
            </a:pPr>
            <a:r>
              <a:rPr b="1" sz="2300"/>
              <a:t>?</a:t>
            </a:r>
            <a:r>
              <a:rPr sz="2300"/>
              <a:t> If I could grow myself in any way I would...What are the next steps I can take to make this happen?</a:t>
            </a:r>
            <a:endParaRPr sz="2300"/>
          </a:p>
          <a:p>
            <a:pPr lvl="0" algn="l">
              <a:defRPr sz="1800"/>
            </a:pPr>
            <a:r>
              <a:rPr b="1" sz="2300"/>
              <a:t>?</a:t>
            </a:r>
            <a:r>
              <a:rPr sz="2300"/>
              <a:t> Who can I begin equipping for ministry in my church immediately (Name 3)? </a:t>
            </a:r>
            <a:endParaRPr sz="2300"/>
          </a:p>
          <a:p>
            <a:pPr lvl="0" algn="l">
              <a:defRPr sz="1800"/>
            </a:pPr>
            <a:r>
              <a:rPr b="1" sz="2300"/>
              <a:t>?</a:t>
            </a:r>
            <a:r>
              <a:rPr sz="2300"/>
              <a:t> How am I going to equip them?</a:t>
            </a:r>
            <a:endParaRPr sz="2300"/>
          </a:p>
          <a:p>
            <a:pPr lvl="0" algn="l">
              <a:defRPr sz="1800"/>
            </a:pPr>
            <a:endParaRPr i="1" sz="2000"/>
          </a:p>
          <a:p>
            <a:pPr lvl="0" algn="l">
              <a:defRPr sz="1800"/>
            </a:pPr>
            <a:r>
              <a:rPr b="1" i="1" sz="3000"/>
              <a:t>Tool</a:t>
            </a:r>
            <a:r>
              <a:rPr b="1" sz="3000"/>
              <a:t>:</a:t>
            </a:r>
            <a:r>
              <a:rPr sz="2000"/>
              <a:t> </a:t>
            </a:r>
            <a:endParaRPr sz="2000"/>
          </a:p>
          <a:p>
            <a:pPr lvl="0" algn="l">
              <a:defRPr sz="1800"/>
            </a:pPr>
            <a:r>
              <a:rPr sz="2300"/>
              <a:t>Formula 12 USB drive with session presentation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title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558800" y="78639"/>
            <a:ext cx="13500100" cy="6154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Acts 6: 1-2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The Circumstances</a:t>
            </a:r>
            <a:endParaRPr sz="6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(1) </a:t>
            </a:r>
            <a:r>
              <a:rPr i="1" sz="3600"/>
              <a:t>But as the believers rapidly multiplied, there were rumblings of discontent. The Greek-speaking believers complained about the Hebrew-speaking believers, saying that their widows were being discriminated against in the daily distribution of food.</a:t>
            </a:r>
            <a:endParaRPr i="1"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(2) </a:t>
            </a:r>
            <a:r>
              <a:rPr i="1" sz="3600"/>
              <a:t>So the Twelve called a meeting of all the believers. They said, </a:t>
            </a:r>
            <a:r>
              <a:rPr b="1" i="1" sz="3600"/>
              <a:t>“We apostles should spend our time teaching the word of God, not running a food program.”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558800" y="91439"/>
            <a:ext cx="13462000" cy="6129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Acts 6: 1-2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The Choice</a:t>
            </a:r>
            <a:endParaRPr sz="6600">
              <a:solidFill>
                <a:srgbClr val="A7A9AB"/>
              </a:solidFill>
            </a:endParaRPr>
          </a:p>
          <a:p>
            <a:pPr lvl="6" indent="279400" algn="l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At this moment the Apostles are faced with a choice we are all familiar with today.  They can:</a:t>
            </a: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7" indent="558800" algn="l">
              <a:lnSpc>
                <a:spcPct val="90000"/>
              </a:lnSpc>
              <a:defRPr sz="1800"/>
            </a:pPr>
            <a:r>
              <a:rPr sz="3600"/>
              <a:t>Be </a:t>
            </a:r>
            <a:r>
              <a:rPr sz="3600" u="sng"/>
              <a:t>lead by their circumstances</a:t>
            </a:r>
            <a:r>
              <a:rPr sz="3600"/>
              <a:t>.</a:t>
            </a:r>
            <a:endParaRPr sz="3600"/>
          </a:p>
          <a:p>
            <a:pPr lvl="7" indent="558800" algn="l">
              <a:lnSpc>
                <a:spcPct val="90000"/>
              </a:lnSpc>
              <a:defRPr sz="1800"/>
            </a:pPr>
            <a:endParaRPr sz="3600"/>
          </a:p>
          <a:p>
            <a:pPr lvl="7" indent="558800" algn="l">
              <a:lnSpc>
                <a:spcPct val="90000"/>
              </a:lnSpc>
              <a:defRPr sz="1800"/>
            </a:pPr>
            <a:r>
              <a:rPr b="1" sz="3600"/>
              <a:t>OR</a:t>
            </a:r>
            <a:endParaRPr b="1" sz="3600"/>
          </a:p>
          <a:p>
            <a:pPr lvl="7" indent="558800" algn="l">
              <a:lnSpc>
                <a:spcPct val="90000"/>
              </a:lnSpc>
              <a:defRPr sz="1800"/>
            </a:pPr>
            <a:endParaRPr b="1" sz="3600"/>
          </a:p>
          <a:p>
            <a:pPr lvl="7" indent="558800" algn="l">
              <a:lnSpc>
                <a:spcPct val="90000"/>
              </a:lnSpc>
              <a:defRPr sz="1800"/>
            </a:pPr>
            <a:r>
              <a:rPr sz="3600" u="sng"/>
              <a:t>Lead the people</a:t>
            </a:r>
            <a:r>
              <a:rPr sz="3600"/>
              <a:t> into a more productive future.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558800" y="70384"/>
            <a:ext cx="13436600" cy="4748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Acts 6: 3-4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The Solution</a:t>
            </a:r>
            <a:endParaRPr sz="6600">
              <a:solidFill>
                <a:srgbClr val="A7A9AB"/>
              </a:solidFill>
            </a:endParaRPr>
          </a:p>
          <a:p>
            <a:pPr lvl="6" indent="279400" algn="l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(3) </a:t>
            </a:r>
            <a:r>
              <a:rPr i="1" sz="3600"/>
              <a:t>“And so, brothers, select seven men who are well respected and are full of the Spirit and wisdom. </a:t>
            </a:r>
            <a:r>
              <a:rPr b="1" i="1" sz="3600"/>
              <a:t>We will give them this responsibility.</a:t>
            </a:r>
            <a:r>
              <a:rPr i="1" sz="3600"/>
              <a:t> </a:t>
            </a: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(4) </a:t>
            </a:r>
            <a:r>
              <a:rPr b="1" i="1" sz="3600"/>
              <a:t>Then we apostles can spend our time in prayer and teaching the word.”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3238500" y="11580415"/>
            <a:ext cx="13017500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5" marR="431800" indent="0" algn="l"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3600"/>
          </a:p>
        </p:txBody>
      </p:sp>
      <p:sp>
        <p:nvSpPr>
          <p:cNvPr id="60" name="Shape 60"/>
          <p:cNvSpPr/>
          <p:nvPr/>
        </p:nvSpPr>
        <p:spPr>
          <a:xfrm>
            <a:off x="558800" y="105965"/>
            <a:ext cx="13449300" cy="608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Acts 6:7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6600">
                <a:solidFill>
                  <a:srgbClr val="A7A9AB"/>
                </a:solidFill>
              </a:rPr>
              <a:t>The Results</a:t>
            </a:r>
            <a:r>
              <a:rPr sz="6600"/>
              <a:t>      </a:t>
            </a:r>
            <a:endParaRPr sz="6600"/>
          </a:p>
          <a:p>
            <a:pPr lvl="6" indent="279400" algn="l">
              <a:lnSpc>
                <a:spcPct val="90000"/>
              </a:lnSpc>
              <a:defRPr sz="1800"/>
            </a:pPr>
            <a:endParaRPr sz="3600">
              <a:solidFill>
                <a:srgbClr val="A7A9AB"/>
              </a:solidFill>
            </a:endParaRPr>
          </a:p>
          <a:p>
            <a:pPr lvl="5" indent="0" algn="l">
              <a:lnSpc>
                <a:spcPct val="90000"/>
              </a:lnSpc>
              <a:defRPr sz="1800"/>
            </a:pPr>
            <a:r>
              <a:rPr sz="3600"/>
              <a:t>As a result of the Apostles’ choice to equip (Acts 6:7):</a:t>
            </a:r>
            <a:endParaRPr sz="3600"/>
          </a:p>
          <a:p>
            <a:pPr lvl="5" indent="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3600"/>
              <a:t>1.  The word of God spread.</a:t>
            </a: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3600"/>
              <a:t>2.  The number of disciples increased</a:t>
            </a: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sz="3600"/>
              <a:t>3.  Key influencers in the city were converted</a:t>
            </a:r>
            <a:endParaRPr sz="3600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558800" y="92509"/>
            <a:ext cx="13449300" cy="523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Twofold Equipping</a:t>
            </a:r>
            <a:endParaRPr sz="6600"/>
          </a:p>
          <a:p>
            <a:pPr lvl="0" algn="l">
              <a:lnSpc>
                <a:spcPct val="90000"/>
              </a:lnSpc>
              <a:defRPr sz="1800"/>
            </a:pPr>
            <a:endParaRPr sz="3600"/>
          </a:p>
          <a:p>
            <a:pPr lvl="0" algn="l">
              <a:lnSpc>
                <a:spcPct val="90000"/>
              </a:lnSpc>
              <a:defRPr sz="1800"/>
            </a:pPr>
            <a:r>
              <a:rPr sz="3600"/>
              <a:t>The Apostles </a:t>
            </a:r>
            <a:r>
              <a:rPr i="1" sz="3600"/>
              <a:t>maximized their 15% </a:t>
            </a:r>
            <a:r>
              <a:rPr sz="3600"/>
              <a:t>by choosing to equip both </a:t>
            </a:r>
            <a:r>
              <a:rPr sz="3600" u="sng"/>
              <a:t>themselves</a:t>
            </a:r>
            <a:r>
              <a:rPr sz="3600"/>
              <a:t> and </a:t>
            </a:r>
            <a:r>
              <a:rPr sz="3600" u="sng"/>
              <a:t>others</a:t>
            </a:r>
            <a:r>
              <a:rPr sz="3600"/>
              <a:t> in the church for continued ministry:</a:t>
            </a:r>
            <a:endParaRPr sz="3600"/>
          </a:p>
          <a:p>
            <a:pPr lvl="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i="1" sz="3600"/>
              <a:t>Equipping Yourself</a:t>
            </a:r>
            <a:r>
              <a:rPr sz="3600"/>
              <a:t> - They chose to commit themselves to doing </a:t>
            </a:r>
            <a:r>
              <a:rPr b="1" sz="3600"/>
              <a:t>only</a:t>
            </a:r>
            <a:r>
              <a:rPr sz="3600"/>
              <a:t> their most important tasks. (v. 4) </a:t>
            </a:r>
            <a:endParaRPr sz="3600"/>
          </a:p>
          <a:p>
            <a:pPr lvl="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i="1" sz="3600"/>
              <a:t>Equipping Others</a:t>
            </a:r>
            <a:r>
              <a:rPr sz="3600"/>
              <a:t> - They did this by giving authority and responsibility to others in the church (v. 3)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558800" y="101600"/>
            <a:ext cx="13449300" cy="655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Equipping Yourself</a:t>
            </a:r>
            <a:endParaRPr sz="6600"/>
          </a:p>
          <a:p>
            <a:pPr lvl="0" algn="l">
              <a:lnSpc>
                <a:spcPct val="90000"/>
              </a:lnSpc>
              <a:defRPr sz="1800"/>
            </a:pPr>
            <a:endParaRPr sz="6600"/>
          </a:p>
          <a:p>
            <a:pPr lvl="0" algn="l">
              <a:lnSpc>
                <a:spcPct val="90000"/>
              </a:lnSpc>
              <a:defRPr sz="1800"/>
            </a:pPr>
            <a:r>
              <a:rPr sz="3600"/>
              <a:t>When leaders are not at their best, both the leader and the organization suffer:</a:t>
            </a: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i="1" sz="3600"/>
              <a:t>The Leader</a:t>
            </a:r>
            <a:r>
              <a:rPr sz="3600"/>
              <a:t>:   Physical drain, family suffers, and faith falters</a:t>
            </a:r>
            <a:endParaRPr sz="3600"/>
          </a:p>
          <a:p>
            <a:pPr lvl="7" indent="558800" algn="l">
              <a:lnSpc>
                <a:spcPct val="90000"/>
              </a:lnSpc>
              <a:defRPr sz="1800"/>
            </a:pP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i="1" sz="3600"/>
              <a:t>The Organization</a:t>
            </a:r>
            <a:r>
              <a:rPr sz="3600"/>
              <a:t>:   </a:t>
            </a:r>
            <a:r>
              <a:rPr i="1" sz="3600"/>
              <a:t>“Your church will grow no greater than its </a:t>
            </a:r>
            <a:endParaRPr i="1" sz="3600"/>
          </a:p>
          <a:p>
            <a:pPr lvl="6" indent="279400" algn="l">
              <a:lnSpc>
                <a:spcPct val="90000"/>
              </a:lnSpc>
              <a:defRPr sz="1800"/>
            </a:pPr>
            <a:r>
              <a:rPr i="1" sz="3600"/>
              <a:t>leaders.”</a:t>
            </a:r>
            <a:r>
              <a:rPr sz="3600"/>
              <a:t>    - Dr. Owen Weston</a:t>
            </a:r>
            <a:endParaRPr sz="3600"/>
          </a:p>
          <a:p>
            <a:pPr lvl="6" indent="279400" algn="l">
              <a:lnSpc>
                <a:spcPct val="90000"/>
              </a:lnSpc>
              <a:defRPr sz="1800"/>
            </a:pPr>
            <a:endParaRPr sz="3600"/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blank formula 12 ke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270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Shape 69"/>
          <p:cNvSpPr/>
          <p:nvPr/>
        </p:nvSpPr>
        <p:spPr>
          <a:xfrm>
            <a:off x="558800" y="101600"/>
            <a:ext cx="13449300" cy="415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6600"/>
              <a:t>Know Thyself; Grow Thyself</a:t>
            </a:r>
            <a:endParaRPr i="1" sz="6600"/>
          </a:p>
          <a:p>
            <a:pPr lvl="0" marR="4318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i="1" sz="4000"/>
          </a:p>
          <a:p>
            <a:pPr lvl="1" marR="431800" indent="2286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i="1" sz="4000"/>
              <a:t>Know thyself</a:t>
            </a:r>
            <a:r>
              <a:rPr sz="4000"/>
              <a:t> - Learn who you are as a leader and as a person.</a:t>
            </a:r>
            <a:endParaRPr sz="4000"/>
          </a:p>
          <a:p>
            <a:pPr lvl="0" marR="4318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endParaRPr sz="4000"/>
          </a:p>
          <a:p>
            <a:pPr lvl="1" marR="431800" indent="228600" algn="l">
              <a:lnSpc>
                <a:spcPct val="90000"/>
              </a:lnSpc>
              <a:tabLst>
                <a:tab pos="330200" algn="l"/>
                <a:tab pos="673100" algn="l"/>
                <a:tab pos="1003300" algn="l"/>
                <a:tab pos="1333500" algn="l"/>
                <a:tab pos="1663700" algn="l"/>
                <a:tab pos="2006600" algn="l"/>
                <a:tab pos="2336800" algn="l"/>
                <a:tab pos="2667000" algn="l"/>
                <a:tab pos="2997200" algn="l"/>
                <a:tab pos="3340100" algn="l"/>
                <a:tab pos="3670300" algn="l"/>
                <a:tab pos="4000500" algn="l"/>
              </a:tabLst>
              <a:defRPr sz="1800"/>
            </a:pPr>
            <a:r>
              <a:rPr i="1" sz="4000"/>
              <a:t>Grow thyself </a:t>
            </a:r>
            <a:r>
              <a:rPr sz="4000"/>
              <a:t>- Take the steps to continue spiritual, emotional, physical, and professional health.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