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1pPr>
    <a:lvl2pPr marL="0" marR="0" indent="2667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2pPr>
    <a:lvl3pPr marL="0" marR="0" indent="5334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3pPr>
    <a:lvl4pPr marL="0" marR="0" indent="8001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4pPr>
    <a:lvl5pPr marL="0" marR="0" indent="10668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5pPr>
    <a:lvl6pPr marL="0" marR="0" indent="13335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6pPr>
    <a:lvl7pPr marL="0" marR="0" indent="16129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7pPr>
    <a:lvl8pPr marL="0" marR="0" indent="18796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8pPr>
    <a:lvl9pPr marL="0" marR="0" indent="214630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 styleId="{D51ADE6A-740E-44AE-83CC-AE7238B6C88D}" styleName="">
    <a:tblBg/>
    <a:wholeTbl>
      <a:tcTxStyle b="off" i="off">
        <a:fontRef idx="min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in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hape 33"/>
          <p:cNvSpPr/>
          <p:nvPr>
            <p:ph type="sldImg"/>
          </p:nvPr>
        </p:nvSpPr>
        <p:spPr>
          <a:xfrm>
            <a:off x="1143000" y="685800"/>
            <a:ext cx="4572000" cy="3429000"/>
          </a:xfrm>
          <a:prstGeom prst="rect">
            <a:avLst/>
          </a:prstGeom>
        </p:spPr>
        <p:txBody>
          <a:bodyPr/>
          <a:lstStyle/>
          <a:p>
            <a:pPr/>
          </a:p>
        </p:txBody>
      </p:sp>
      <p:sp>
        <p:nvSpPr>
          <p:cNvPr id="34" name="Shape 3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46100" latinLnBrk="0">
      <a:defRPr sz="1600">
        <a:latin typeface="Lucida Grande"/>
        <a:ea typeface="Lucida Grande"/>
        <a:cs typeface="Lucida Grande"/>
        <a:sym typeface="Lucida Grande"/>
      </a:defRPr>
    </a:lvl1pPr>
    <a:lvl2pPr indent="228600" defTabSz="546100" latinLnBrk="0">
      <a:defRPr sz="1600">
        <a:latin typeface="Lucida Grande"/>
        <a:ea typeface="Lucida Grande"/>
        <a:cs typeface="Lucida Grande"/>
        <a:sym typeface="Lucida Grande"/>
      </a:defRPr>
    </a:lvl2pPr>
    <a:lvl3pPr indent="457200" defTabSz="546100" latinLnBrk="0">
      <a:defRPr sz="1600">
        <a:latin typeface="Lucida Grande"/>
        <a:ea typeface="Lucida Grande"/>
        <a:cs typeface="Lucida Grande"/>
        <a:sym typeface="Lucida Grande"/>
      </a:defRPr>
    </a:lvl3pPr>
    <a:lvl4pPr indent="685800" defTabSz="546100" latinLnBrk="0">
      <a:defRPr sz="1600">
        <a:latin typeface="Lucida Grande"/>
        <a:ea typeface="Lucida Grande"/>
        <a:cs typeface="Lucida Grande"/>
        <a:sym typeface="Lucida Grande"/>
      </a:defRPr>
    </a:lvl4pPr>
    <a:lvl5pPr indent="914400" defTabSz="546100" latinLnBrk="0">
      <a:defRPr sz="1600">
        <a:latin typeface="Lucida Grande"/>
        <a:ea typeface="Lucida Grande"/>
        <a:cs typeface="Lucida Grande"/>
        <a:sym typeface="Lucida Grande"/>
      </a:defRPr>
    </a:lvl5pPr>
    <a:lvl6pPr indent="1143000" defTabSz="546100" latinLnBrk="0">
      <a:defRPr sz="1600">
        <a:latin typeface="Lucida Grande"/>
        <a:ea typeface="Lucida Grande"/>
        <a:cs typeface="Lucida Grande"/>
        <a:sym typeface="Lucida Grande"/>
      </a:defRPr>
    </a:lvl6pPr>
    <a:lvl7pPr indent="1371600" defTabSz="546100" latinLnBrk="0">
      <a:defRPr sz="1600">
        <a:latin typeface="Lucida Grande"/>
        <a:ea typeface="Lucida Grande"/>
        <a:cs typeface="Lucida Grande"/>
        <a:sym typeface="Lucida Grande"/>
      </a:defRPr>
    </a:lvl7pPr>
    <a:lvl8pPr indent="1600200" defTabSz="546100" latinLnBrk="0">
      <a:defRPr sz="1600">
        <a:latin typeface="Lucida Grande"/>
        <a:ea typeface="Lucida Grande"/>
        <a:cs typeface="Lucida Grande"/>
        <a:sym typeface="Lucida Grande"/>
      </a:defRPr>
    </a:lvl8pPr>
    <a:lvl9pPr indent="1828800" defTabSz="546100" latinLnBrk="0">
      <a:defRPr sz="16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2" name="Shape 1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pic>
        <p:nvPicPr>
          <p:cNvPr id="19" name="blank formula 12 key.png"/>
          <p:cNvPicPr>
            <a:picLocks noChangeAspect="1"/>
          </p:cNvPicPr>
          <p:nvPr/>
        </p:nvPicPr>
        <p:blipFill>
          <a:blip r:embed="rId2">
            <a:extLst/>
          </a:blip>
          <a:stretch>
            <a:fillRect/>
          </a:stretch>
        </p:blipFill>
        <p:spPr>
          <a:xfrm>
            <a:off x="0" y="0"/>
            <a:ext cx="16256000" cy="9144000"/>
          </a:xfrm>
          <a:prstGeom prst="rect">
            <a:avLst/>
          </a:prstGeom>
          <a:ln w="12700">
            <a:miter lim="400000"/>
          </a:ln>
        </p:spPr>
      </p:pic>
      <p:sp>
        <p:nvSpPr>
          <p:cNvPr id="20" name="Shape 2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Break Slide">
    <p:spTree>
      <p:nvGrpSpPr>
        <p:cNvPr id="1" name=""/>
        <p:cNvGrpSpPr/>
        <p:nvPr/>
      </p:nvGrpSpPr>
      <p:grpSpPr>
        <a:xfrm>
          <a:off x="0" y="0"/>
          <a:ext cx="0" cy="0"/>
          <a:chOff x="0" y="0"/>
          <a:chExt cx="0" cy="0"/>
        </a:xfrm>
      </p:grpSpPr>
      <p:sp>
        <p:nvSpPr>
          <p:cNvPr id="27" name="Shape 2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title key.png"/>
          <p:cNvPicPr>
            <a:picLocks noChangeAspect="1"/>
          </p:cNvPicPr>
          <p:nvPr/>
        </p:nvPicPr>
        <p:blipFill>
          <a:blip r:embed="rId2">
            <a:extLst/>
          </a:blip>
          <a:stretch>
            <a:fillRect/>
          </a:stretch>
        </p:blipFill>
        <p:spPr>
          <a:xfrm>
            <a:off x="-1" y="-1"/>
            <a:ext cx="16256001" cy="9144001"/>
          </a:xfrm>
          <a:prstGeom prst="rect">
            <a:avLst/>
          </a:prstGeom>
          <a:ln w="12700">
            <a:miter lim="400000"/>
          </a:ln>
        </p:spPr>
      </p:pic>
      <p:sp>
        <p:nvSpPr>
          <p:cNvPr id="3" name="Shape 3"/>
          <p:cNvSpPr/>
          <p:nvPr>
            <p:ph type="title"/>
          </p:nvPr>
        </p:nvSpPr>
        <p:spPr>
          <a:xfrm>
            <a:off x="1587500" y="241300"/>
            <a:ext cx="13081000" cy="22860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Title Text</a:t>
            </a:r>
          </a:p>
        </p:txBody>
      </p:sp>
      <p:sp>
        <p:nvSpPr>
          <p:cNvPr id="4" name="Shape 4"/>
          <p:cNvSpPr/>
          <p:nvPr>
            <p:ph type="body" idx="1"/>
          </p:nvPr>
        </p:nvSpPr>
        <p:spPr>
          <a:xfrm>
            <a:off x="1587500" y="2590800"/>
            <a:ext cx="13081000" cy="53721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Body Level One</a:t>
            </a:r>
          </a:p>
          <a:p>
            <a:pPr lvl="1"/>
            <a:r>
              <a:t>Body Level Two</a:t>
            </a:r>
          </a:p>
          <a:p>
            <a:pPr lvl="2"/>
            <a:r>
              <a:t>Body Level Three</a:t>
            </a:r>
          </a:p>
          <a:p>
            <a:pPr lvl="3"/>
            <a:r>
              <a:t>Body Level Four</a:t>
            </a:r>
          </a:p>
          <a:p>
            <a:pPr lvl="4"/>
            <a:r>
              <a:t>Body Level Five</a:t>
            </a:r>
          </a:p>
        </p:txBody>
      </p:sp>
      <p:sp>
        <p:nvSpPr>
          <p:cNvPr id="5" name="Shape 5"/>
          <p:cNvSpPr/>
          <p:nvPr>
            <p:ph type="sldNum" sz="quarter" idx="2"/>
          </p:nvPr>
        </p:nvSpPr>
        <p:spPr>
          <a:xfrm>
            <a:off x="7988300" y="8750300"/>
            <a:ext cx="266700" cy="279400"/>
          </a:xfrm>
          <a:prstGeom prst="rect">
            <a:avLst/>
          </a:prstGeom>
          <a:ln w="12700">
            <a:miter lim="400000"/>
          </a:ln>
        </p:spPr>
        <p:txBody>
          <a:bodyPr wrap="none" lIns="38100" tIns="38100" rIns="38100" bIns="38100">
            <a:spAutoFit/>
          </a:bodyPr>
          <a:lstStyle>
            <a:lvl1pPr>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Lst>
  <p:transition xmlns:p14="http://schemas.microsoft.com/office/powerpoint/2010/main" spd="med" advClick="1"/>
  <p:txStyles>
    <p:titleStyle>
      <a:lvl1pPr marL="0" marR="0" indent="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1pPr>
      <a:lvl2pPr marL="0" marR="0" indent="228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2pPr>
      <a:lvl3pPr marL="0" marR="0" indent="457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3pPr>
      <a:lvl4pPr marL="0" marR="0" indent="685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4pPr>
      <a:lvl5pPr marL="0" marR="0" indent="9144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5pPr>
      <a:lvl6pPr marL="0" marR="0" indent="11430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6pPr>
      <a:lvl7pPr marL="0" marR="0" indent="13716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7pPr>
      <a:lvl8pPr marL="0" marR="0" indent="16002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8pPr>
      <a:lvl9pPr marL="0" marR="0" indent="1828800" algn="ctr" defTabSz="546100" rtl="0" latinLnBrk="0">
        <a:lnSpc>
          <a:spcPct val="100000"/>
        </a:lnSpc>
        <a:spcBef>
          <a:spcPts val="0"/>
        </a:spcBef>
        <a:spcAft>
          <a:spcPts val="0"/>
        </a:spcAft>
        <a:buClrTx/>
        <a:buSzTx/>
        <a:buFontTx/>
        <a:buNone/>
        <a:tabLst/>
        <a:defRPr b="0" baseline="0" cap="none" i="0" spc="0" strike="noStrike" sz="7400" u="none">
          <a:ln>
            <a:noFill/>
          </a:ln>
          <a:solidFill>
            <a:srgbClr val="000000"/>
          </a:solidFill>
          <a:uFillTx/>
          <a:latin typeface="+mn-lt"/>
          <a:ea typeface="+mn-ea"/>
          <a:cs typeface="+mn-cs"/>
          <a:sym typeface="Gill Sans"/>
        </a:defRPr>
      </a:lvl9pPr>
    </p:titleStyle>
    <p:bodyStyle>
      <a:lvl1pPr marL="6985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1pPr>
      <a:lvl2pPr marL="10414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2pPr>
      <a:lvl3pPr marL="13843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3pPr>
      <a:lvl4pPr marL="17399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4pPr>
      <a:lvl5pPr marL="20828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5pPr>
      <a:lvl6pPr marL="24257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6pPr>
      <a:lvl7pPr marL="27686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7pPr>
      <a:lvl8pPr marL="31115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8pPr>
      <a:lvl9pPr marL="3454400" marR="0" indent="-444500" algn="l" defTabSz="546100" latinLnBrk="0">
        <a:lnSpc>
          <a:spcPct val="100000"/>
        </a:lnSpc>
        <a:spcBef>
          <a:spcPts val="2200"/>
        </a:spcBef>
        <a:spcAft>
          <a:spcPts val="0"/>
        </a:spcAft>
        <a:buClrTx/>
        <a:buSzPct val="171000"/>
        <a:buFontTx/>
        <a:buChar char="•"/>
        <a:tabLst/>
        <a:defRPr b="0" baseline="0" cap="none" i="0" spc="0" strike="noStrike" sz="3600" u="none">
          <a:ln>
            <a:noFill/>
          </a:ln>
          <a:solidFill>
            <a:srgbClr val="000000"/>
          </a:solidFill>
          <a:uFillTx/>
          <a:latin typeface="+mn-lt"/>
          <a:ea typeface="+mn-ea"/>
          <a:cs typeface="+mn-cs"/>
          <a:sym typeface="Gill Sans"/>
        </a:defRPr>
      </a:lvl9pPr>
    </p:bodyStyle>
    <p:otherStyle>
      <a:lvl1pPr marL="0" marR="0" indent="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1pPr>
      <a:lvl2pPr marL="0" marR="0" indent="228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2pPr>
      <a:lvl3pPr marL="0" marR="0" indent="457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3pPr>
      <a:lvl4pPr marL="0" marR="0" indent="685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4pPr>
      <a:lvl5pPr marL="0" marR="0" indent="9144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5pPr>
      <a:lvl6pPr marL="0" marR="0" indent="11430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6pPr>
      <a:lvl7pPr marL="0" marR="0" indent="13716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7pPr>
      <a:lvl8pPr marL="0" marR="0" indent="16002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8pPr>
      <a:lvl9pPr marL="0" marR="0" indent="1828800" algn="ctr" defTabSz="546100" latinLnBrk="0">
        <a:lnSpc>
          <a:spcPct val="100000"/>
        </a:lnSpc>
        <a:spcBef>
          <a:spcPts val="0"/>
        </a:spcBef>
        <a:spcAft>
          <a:spcPts val="0"/>
        </a:spcAft>
        <a:buClrTx/>
        <a:buSzTx/>
        <a:buFontTx/>
        <a:buNone/>
        <a:tabLst/>
        <a:defRPr b="0" baseline="0" cap="none" i="0" spc="0" strike="noStrike" sz="1400" u="none">
          <a:ln>
            <a:noFill/>
          </a:ln>
          <a:solidFill>
            <a:schemeClr val="tx1"/>
          </a:solidFill>
          <a:uFillTx/>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nvSpPr>
        <p:spPr>
          <a:xfrm>
            <a:off x="6262148" y="5512386"/>
            <a:ext cx="6635468" cy="622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The Formula of Connecting Guests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nvSpPr>
        <p:spPr>
          <a:xfrm>
            <a:off x="611276" y="112633"/>
            <a:ext cx="13238478" cy="8369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p>
          <a:p>
            <a:pPr algn="l">
              <a:defRPr b="1"/>
            </a:pPr>
            <a:r>
              <a:t>Using a Card</a:t>
            </a:r>
          </a:p>
          <a:p>
            <a:pPr algn="l">
              <a:defRPr sz="3400"/>
            </a:pPr>
            <a:r>
              <a:t>	</a:t>
            </a:r>
          </a:p>
          <a:p>
            <a:pPr algn="l">
              <a:defRPr sz="3400"/>
            </a:pPr>
            <a:r>
              <a:t>A Prayer Request card provides a spiritual benefit.  You are providing a prayer covering for the needs of their life.</a:t>
            </a:r>
          </a:p>
          <a:p>
            <a:pPr algn="l">
              <a:defRPr sz="3400"/>
            </a:pPr>
          </a:p>
          <a:p>
            <a:pPr algn="l">
              <a:defRPr sz="3400"/>
            </a:pPr>
            <a:r>
              <a:t>A Connection Card provides a practical benefit.  People may express 	their need of information or assistance.</a:t>
            </a:r>
          </a:p>
          <a:p>
            <a:pPr algn="l">
              <a:defRPr sz="3400"/>
            </a:pPr>
            <a:r>
              <a:t>		</a:t>
            </a:r>
          </a:p>
          <a:p>
            <a:pPr algn="l">
              <a:defRPr sz="3400"/>
            </a:pPr>
            <a:r>
              <a:t>At Twin Rivers our card does both. The main thrust focuses on prayer 									requests but we also direct all practical needs to be 								addressed on the other side. We also utilize the same 							card to indicate salvation experiences.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nvSpPr>
        <p:spPr>
          <a:xfrm>
            <a:off x="552145" y="166284"/>
            <a:ext cx="13252021" cy="765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3300"/>
            </a:pPr>
          </a:p>
          <a:p>
            <a:pPr algn="l">
              <a:defRPr b="1"/>
            </a:pPr>
            <a:r>
              <a:t>How to Ask	</a:t>
            </a:r>
          </a:p>
          <a:p>
            <a:pPr algn="l">
              <a:defRPr b="1" sz="2000"/>
            </a:pPr>
            <a:endParaRPr baseline="10000"/>
          </a:p>
          <a:p>
            <a:pPr algn="l"/>
            <a:r>
              <a:t>The stage ‘ask’ should mention fears, provide a statement of purpose and let guests know how their information will be handled.</a:t>
            </a:r>
          </a:p>
          <a:p>
            <a:pPr algn="l"/>
          </a:p>
          <a:p>
            <a:pPr algn="l">
              <a:defRPr b="1"/>
            </a:pPr>
            <a:r>
              <a:t>							Steps to Ask</a:t>
            </a:r>
          </a:p>
          <a:p>
            <a:pPr algn="l">
              <a:defRPr b="1" sz="2000"/>
            </a:pPr>
          </a:p>
          <a:p>
            <a:pPr lvl="8" marL="4968933" indent="-523933" algn="l">
              <a:buSzPct val="171000"/>
              <a:buChar char="•"/>
            </a:pPr>
            <a:r>
              <a:t>Acknowledge the guest from the stage</a:t>
            </a:r>
          </a:p>
          <a:p>
            <a:pPr lvl="8" marL="4968933" indent="-523933" algn="l">
              <a:buSzPct val="171000"/>
              <a:buChar char="•"/>
            </a:pPr>
            <a:r>
              <a:t>Clearly state your purpose</a:t>
            </a:r>
          </a:p>
          <a:p>
            <a:pPr lvl="8" marL="4968933" indent="-523933" algn="l">
              <a:buSzPct val="171000"/>
              <a:buChar char="•"/>
            </a:pPr>
            <a:r>
              <a:t>Tell your guests the benefit</a:t>
            </a:r>
          </a:p>
          <a:p>
            <a:pPr lvl="8" marL="4968933" indent="-523933" algn="l">
              <a:buSzPct val="171000"/>
              <a:buChar char="•"/>
            </a:pPr>
            <a:r>
              <a:t>Explain what they can expect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 name="Shape 58"/>
          <p:cNvSpPr/>
          <p:nvPr/>
        </p:nvSpPr>
        <p:spPr>
          <a:xfrm>
            <a:off x="571299" y="139386"/>
            <a:ext cx="13190188" cy="605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2400"/>
            </a:pPr>
          </a:p>
          <a:p>
            <a:pPr algn="l">
              <a:defRPr b="1"/>
            </a:pPr>
            <a:r>
              <a:rPr baseline="5555"/>
              <a:t>When to ask</a:t>
            </a:r>
            <a:endParaRPr baseline="5555"/>
          </a:p>
          <a:p>
            <a:pPr algn="l"/>
            <a:endParaRPr baseline="5555"/>
          </a:p>
          <a:p>
            <a:pPr algn="l"/>
            <a:r>
              <a:rPr baseline="5555"/>
              <a:t>Timing your ‘ask’ is very important. If it is too early in service, you may miss late arriving guests. </a:t>
            </a:r>
            <a:endParaRPr baseline="5555"/>
          </a:p>
          <a:p>
            <a:pPr algn="l"/>
            <a:endParaRPr baseline="5555"/>
          </a:p>
          <a:p>
            <a:pPr algn="l"/>
            <a:r>
              <a:rPr baseline="5555"/>
              <a:t>Placing the ‘ask’ at the half way point or end of the service is most productive.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Shape 60"/>
          <p:cNvSpPr/>
          <p:nvPr/>
        </p:nvSpPr>
        <p:spPr>
          <a:xfrm>
            <a:off x="608922" y="94680"/>
            <a:ext cx="13135778" cy="820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5600"/>
            </a:pPr>
            <a:r>
              <a:t>The Formula of Connecting Guests</a:t>
            </a:r>
          </a:p>
          <a:p>
            <a:pPr algn="l">
              <a:defRPr sz="4600">
                <a:solidFill>
                  <a:srgbClr val="A7A9AB"/>
                </a:solidFill>
              </a:defRPr>
            </a:pPr>
            <a:r>
              <a:t>	The 48 Hour Window</a:t>
            </a:r>
          </a:p>
          <a:p>
            <a:pPr algn="l"/>
          </a:p>
          <a:p>
            <a:pPr algn="l">
              <a:defRPr sz="2800"/>
            </a:pPr>
            <a:r>
              <a:t>Capturing Information From Other Areas</a:t>
            </a:r>
          </a:p>
          <a:p>
            <a:pPr algn="l">
              <a:defRPr sz="2800"/>
            </a:pPr>
          </a:p>
          <a:p>
            <a:pPr algn="l">
              <a:defRPr sz="2800"/>
            </a:pPr>
            <a:r>
              <a:t>The Worship experience is not the only venue for intentionally collecting information. Remember, in order to execute follow up well, you have to intentionally seize the opportunity to gather information.  There are multiple entries into your church:</a:t>
            </a:r>
          </a:p>
          <a:p>
            <a:pPr algn="l">
              <a:defRPr sz="2800"/>
            </a:pPr>
          </a:p>
          <a:p>
            <a:pPr algn="l">
              <a:defRPr sz="2800"/>
            </a:pPr>
            <a:r>
              <a:t>									Multiple Entries</a:t>
            </a:r>
          </a:p>
          <a:p>
            <a:pPr algn="l">
              <a:defRPr sz="2800"/>
            </a:pPr>
            <a:r>
              <a:t>									Seasonal Services</a:t>
            </a:r>
          </a:p>
          <a:p>
            <a:pPr algn="l">
              <a:defRPr sz="2800"/>
            </a:pPr>
            <a:r>
              <a:t>									Special Events</a:t>
            </a:r>
          </a:p>
          <a:p>
            <a:pPr algn="l">
              <a:defRPr sz="2800"/>
            </a:pPr>
            <a:r>
              <a:t>									Class Rosters</a:t>
            </a:r>
          </a:p>
          <a:p>
            <a:pPr algn="l">
              <a:defRPr sz="2800"/>
            </a:pPr>
            <a:r>
              <a:t>									Small Group Rosters</a:t>
            </a:r>
          </a:p>
          <a:p>
            <a:pPr algn="l">
              <a:defRPr sz="2800"/>
            </a:pPr>
            <a:r>
              <a:t>									Nursery &amp; Children’s Check in</a:t>
            </a:r>
          </a:p>
          <a:p>
            <a:pPr algn="l">
              <a:defRPr sz="2800"/>
            </a:pPr>
            <a:r>
              <a:t>									Student Ministry Check in</a:t>
            </a:r>
          </a:p>
          <a:p>
            <a:pPr algn="l">
              <a:defRPr sz="2800"/>
            </a:pPr>
            <a:r>
              <a:t>									Giving Records</a:t>
            </a:r>
          </a:p>
          <a:p>
            <a:pPr algn="l">
              <a:defRPr sz="2800"/>
            </a:pPr>
            <a:r>
              <a:t>									CD/DVD Media forms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nvSpPr>
        <p:spPr>
          <a:xfrm>
            <a:off x="608788" y="151716"/>
            <a:ext cx="13196981" cy="3403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3300"/>
            </a:pPr>
          </a:p>
          <a:p>
            <a:pPr algn="l"/>
            <a:r>
              <a:t>Communication should be </a:t>
            </a:r>
            <a:r>
              <a:rPr u="sng"/>
              <a:t>personal</a:t>
            </a:r>
            <a:r>
              <a:t>.   Do not use form letters, phone trees, or sales call approaches.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nvSpPr>
        <p:spPr>
          <a:xfrm>
            <a:off x="603466" y="108065"/>
            <a:ext cx="13124092" cy="8674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5600"/>
            </a:pPr>
            <a:r>
              <a:t>The Formula of Connecting Guests</a:t>
            </a:r>
          </a:p>
          <a:p>
            <a:pPr algn="l">
              <a:defRPr sz="4600">
                <a:solidFill>
                  <a:srgbClr val="A7A9AB"/>
                </a:solidFill>
              </a:defRPr>
            </a:pPr>
            <a:r>
              <a:t>	The 48 Hour Window</a:t>
            </a:r>
          </a:p>
          <a:p>
            <a:pPr algn="l">
              <a:defRPr sz="2200"/>
            </a:pPr>
          </a:p>
          <a:p>
            <a:pPr algn="l">
              <a:defRPr b="1"/>
            </a:pPr>
            <a:r>
              <a:t>The Countdown begins.  The first 24 hours.</a:t>
            </a:r>
          </a:p>
          <a:p>
            <a:pPr algn="l"/>
          </a:p>
          <a:p>
            <a:pPr algn="l"/>
            <a:r>
              <a:t>SUNDAY: 10AM</a:t>
            </a:r>
          </a:p>
          <a:p>
            <a:pPr algn="l"/>
            <a:r>
              <a:t>Offering is collected and guests have turned in a completed card.</a:t>
            </a:r>
          </a:p>
          <a:p>
            <a:pPr algn="l"/>
          </a:p>
          <a:p>
            <a:pPr algn="l"/>
            <a:r>
              <a:t>SUNDAY: NOON</a:t>
            </a:r>
          </a:p>
          <a:p>
            <a:pPr algn="l"/>
            <a:r>
              <a:t>Your team is in the lobby or high traffic area making personal connections.</a:t>
            </a:r>
          </a:p>
          <a:p>
            <a:pPr algn="l"/>
          </a:p>
          <a:p>
            <a:pPr algn="l"/>
            <a:r>
              <a:t>							SUNDAY: 3PM</a:t>
            </a:r>
          </a:p>
          <a:p>
            <a:pPr algn="l"/>
            <a:r>
              <a:t>							Social Media contacts are made to those first 								time attendees.  They are invited to the Next 								Step gathering.</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 name="Shape 66"/>
          <p:cNvSpPr/>
          <p:nvPr/>
        </p:nvSpPr>
        <p:spPr>
          <a:xfrm>
            <a:off x="552145" y="158401"/>
            <a:ext cx="13270744" cy="6362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2200"/>
            </a:pPr>
          </a:p>
          <a:p>
            <a:pPr algn="l">
              <a:defRPr b="1"/>
            </a:pPr>
            <a:r>
              <a:t>The Countdown continues.  The second 24 hours.</a:t>
            </a:r>
          </a:p>
          <a:p>
            <a:pPr algn="l"/>
          </a:p>
          <a:p>
            <a:pPr algn="l"/>
            <a:r>
              <a:t>MONDAY:  10AM</a:t>
            </a:r>
          </a:p>
          <a:p>
            <a:pPr algn="l"/>
            <a:r>
              <a:t>Additional information is gathered from all relevant sources. i.e. New givers, Nursery &amp; Children’s check in, etc.</a:t>
            </a:r>
            <a:endParaRPr b="1"/>
          </a:p>
          <a:p>
            <a:pPr algn="l"/>
          </a:p>
          <a:p>
            <a:pPr algn="l"/>
            <a:r>
              <a:t>MONDAY: 11AM</a:t>
            </a:r>
          </a:p>
          <a:p>
            <a:pPr algn="l"/>
            <a:r>
              <a:t>All relevant information is entered into the database.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564975" y="139699"/>
            <a:ext cx="13234348" cy="8864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2200"/>
            </a:pPr>
          </a:p>
          <a:p>
            <a:pPr algn="l">
              <a:defRPr b="1" sz="3000"/>
            </a:pPr>
            <a:r>
              <a:t>The Countdown continues.  The second 24 hours.</a:t>
            </a:r>
          </a:p>
          <a:p>
            <a:pPr algn="l">
              <a:defRPr sz="3000"/>
            </a:pPr>
          </a:p>
          <a:p>
            <a:pPr algn="l">
              <a:defRPr sz="3000"/>
            </a:pPr>
            <a:r>
              <a:t>MONDAY: 1PM</a:t>
            </a:r>
          </a:p>
          <a:p>
            <a:pPr algn="l">
              <a:defRPr sz="3000"/>
            </a:pPr>
            <a:r>
              <a:t>Information in the database is analyzed to determine next steps.  Examples Include:</a:t>
            </a:r>
          </a:p>
          <a:p>
            <a:pPr algn="l">
              <a:defRPr sz="3000"/>
            </a:pPr>
            <a:r>
              <a:t>	</a:t>
            </a:r>
          </a:p>
          <a:p>
            <a:pPr algn="l">
              <a:defRPr sz="3000"/>
            </a:pPr>
            <a:r>
              <a:t>	First Time Attendee: </a:t>
            </a:r>
          </a:p>
          <a:p>
            <a:pPr algn="l">
              <a:defRPr sz="3000"/>
            </a:pPr>
            <a:r>
              <a:t>	Invite to the upcoming Next Step Gathering</a:t>
            </a:r>
          </a:p>
          <a:p>
            <a:pPr algn="l">
              <a:defRPr sz="3000"/>
            </a:pPr>
          </a:p>
          <a:p>
            <a:pPr algn="l">
              <a:defRPr sz="3000"/>
            </a:pPr>
            <a:r>
              <a:t>	Semi-Consistent Attendee with new baby: </a:t>
            </a:r>
          </a:p>
          <a:p>
            <a:pPr algn="l">
              <a:defRPr sz="3000"/>
            </a:pPr>
            <a:r>
              <a:t>	Invite to Child Dedication and offer to send invites to 5 of their family and 			friends outside of your church.</a:t>
            </a:r>
          </a:p>
          <a:p>
            <a:pPr algn="l">
              <a:defRPr sz="3000"/>
            </a:pPr>
          </a:p>
          <a:p>
            <a:pPr algn="l">
              <a:defRPr sz="3000"/>
            </a:pPr>
            <a:r>
              <a:t>							Active Attendee, but only Sunday services: </a:t>
            </a:r>
          </a:p>
          <a:p>
            <a:pPr algn="l">
              <a:defRPr sz="3000"/>
            </a:pPr>
            <a:r>
              <a:t>							Invite to participate in a Small Group via your Connection 								classes.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nvSpPr>
        <p:spPr>
          <a:xfrm>
            <a:off x="591355" y="174757"/>
            <a:ext cx="13050389" cy="6667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2400"/>
            </a:pPr>
          </a:p>
          <a:p>
            <a:pPr algn="l">
              <a:defRPr b="1"/>
            </a:pPr>
            <a:r>
              <a:t>The Countdown continues.  The second 24 hours.</a:t>
            </a:r>
          </a:p>
          <a:p>
            <a:pPr algn="l"/>
          </a:p>
          <a:p>
            <a:pPr algn="l"/>
            <a:r>
              <a:t>MONDAY: 3PM</a:t>
            </a:r>
          </a:p>
          <a:p>
            <a:pPr algn="l"/>
            <a:r>
              <a:t>Handwritten cards are addressed and mailed to first time attenders.</a:t>
            </a:r>
          </a:p>
          <a:p>
            <a:pPr algn="l"/>
            <a:endParaRPr sz="1800"/>
          </a:p>
          <a:p>
            <a:pPr algn="l"/>
            <a:r>
              <a:t>MONDAY: 7PM</a:t>
            </a:r>
          </a:p>
          <a:p>
            <a:pPr algn="l"/>
            <a:r>
              <a:t>Phone calls are made to first time attenders, no later than 7pm.  The call should be very personable, prayer request centered and short.  This call is inviting them to the Next Step Gathering.</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nvSpPr>
        <p:spPr>
          <a:xfrm>
            <a:off x="603466" y="97545"/>
            <a:ext cx="13250102" cy="4483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p>
          <a:p>
            <a:pPr algn="l"/>
            <a:r>
              <a:t>Non-responsive information</a:t>
            </a:r>
          </a:p>
          <a:p>
            <a:pPr algn="l"/>
          </a:p>
          <a:p>
            <a:pPr algn="l"/>
            <a:r>
              <a:t>Despite your best efforts, there will be those who are non-responsive.  Always save contact information.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 name="Shape 38"/>
          <p:cNvSpPr/>
          <p:nvPr/>
        </p:nvSpPr>
        <p:spPr>
          <a:xfrm>
            <a:off x="604216" y="94303"/>
            <a:ext cx="13160461" cy="685844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2000"/>
            </a:pPr>
          </a:p>
          <a:p>
            <a:pPr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pPr>
            <a:r>
              <a:t>Among church leaders, “How can we connect people?” is one of the most common questions.  Each year families from your community attend an event or worship service at your church. Then almost as quickly as they came in, they disappear. </a:t>
            </a:r>
          </a:p>
          <a:p>
            <a:pPr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pPr>
          </a:p>
          <a:p>
            <a:pPr algn="l" defTabSz="462578">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i="1"/>
            </a:pPr>
            <a:r>
              <a:rPr i="0"/>
              <a:t>By understanding the </a:t>
            </a:r>
            <a:r>
              <a:t>Formula of Connecting Guests</a:t>
            </a:r>
            <a:r>
              <a:rPr i="0"/>
              <a:t> and building a follow up system that maximizes </a:t>
            </a:r>
            <a:r>
              <a:t>The 48 Hour Window </a:t>
            </a:r>
            <a:r>
              <a:rPr i="0"/>
              <a:t>you can experience the peace of knowing that every guest is on their way to becoming a part of your local church.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nvSpPr>
        <p:spPr>
          <a:xfrm>
            <a:off x="616296" y="104744"/>
            <a:ext cx="13115745" cy="756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3300"/>
            </a:pPr>
          </a:p>
          <a:p>
            <a:pPr algn="l">
              <a:defRPr b="1"/>
            </a:pPr>
            <a:r>
              <a:t>The Goal</a:t>
            </a:r>
          </a:p>
          <a:p>
            <a:pPr algn="l"/>
          </a:p>
          <a:p>
            <a:pPr algn="l"/>
            <a:r>
              <a:t>The timing of each contact is to show our caring nature and to remind the guest of their positive experience from the worship service they attended.</a:t>
            </a:r>
          </a:p>
          <a:p>
            <a:pPr algn="l"/>
          </a:p>
          <a:p>
            <a:pPr algn="l"/>
            <a:r>
              <a:t>							Each contact is scheduled with this in mind:</a:t>
            </a:r>
          </a:p>
          <a:p>
            <a:pPr algn="l"/>
            <a:r>
              <a:t>							Sunday Afternoon - Social Media Contact</a:t>
            </a:r>
          </a:p>
          <a:p>
            <a:pPr algn="l"/>
            <a:r>
              <a:t>							Monday Evening - Phone Contact</a:t>
            </a:r>
          </a:p>
          <a:p>
            <a:pPr algn="l"/>
            <a:r>
              <a:t>							Thursday Afternoon - Mailer is received</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 name="Shape 76"/>
          <p:cNvSpPr/>
          <p:nvPr/>
        </p:nvSpPr>
        <p:spPr>
          <a:xfrm>
            <a:off x="602855" y="105858"/>
            <a:ext cx="13107420" cy="4381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2200"/>
            </a:pP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pPr>
            <a:r>
              <a:rPr baseline="5555"/>
              <a:t>The successful execution of the 48 Hour Window is critical.  It will create a culture within your church that values every guest. When your congregation 	recognizes the intentional steps you are taking to care for guests they will be proud and motivated to invite. </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nvSpPr>
        <p:spPr>
          <a:xfrm>
            <a:off x="565235" y="91937"/>
            <a:ext cx="13236161" cy="65944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solidFill>
                  <a:srgbClr val="0B0402"/>
                </a:solidFill>
              </a:defRPr>
            </a:pPr>
            <a:r>
              <a:t>The Formula of Connecting Guests</a:t>
            </a:r>
          </a:p>
          <a:p>
            <a:pPr algn="l">
              <a:defRPr sz="5600">
                <a:solidFill>
                  <a:srgbClr val="A7A9AB"/>
                </a:solidFill>
              </a:defRPr>
            </a:pPr>
            <a:r>
              <a:t>	White Board</a:t>
            </a:r>
          </a:p>
          <a:p>
            <a:pPr algn="l">
              <a:defRPr sz="2200"/>
            </a:pPr>
          </a:p>
          <a:p>
            <a:pPr algn="l"/>
            <a:r>
              <a:t>Common Follow Up Questions</a:t>
            </a:r>
          </a:p>
          <a:p>
            <a:pPr algn="l">
              <a:defRPr sz="2000"/>
            </a:pPr>
          </a:p>
          <a:p>
            <a:pPr algn="l">
              <a:defRPr sz="3000"/>
            </a:pPr>
            <a:r>
              <a:t>	</a:t>
            </a:r>
          </a:p>
          <a:p>
            <a:pPr algn="l">
              <a:defRPr sz="3000"/>
            </a:pPr>
            <a:r>
              <a:t>	</a:t>
            </a:r>
            <a:r>
              <a:rPr i="1"/>
              <a:t>Question</a:t>
            </a:r>
            <a:r>
              <a:t>:  Are there other ways to identify guests besides a card?</a:t>
            </a:r>
          </a:p>
          <a:p>
            <a:pPr algn="l" defTabSz="518159">
              <a:defRPr sz="3000"/>
            </a:pPr>
          </a:p>
          <a:p>
            <a:pPr algn="l" defTabSz="518159">
              <a:defRPr sz="3000"/>
            </a:pPr>
            <a:r>
              <a:t>	</a:t>
            </a:r>
            <a:r>
              <a:rPr i="1"/>
              <a:t>Answer</a:t>
            </a:r>
            <a:r>
              <a:t>: Gift Bags</a:t>
            </a:r>
          </a:p>
          <a:p>
            <a:pPr marL="914400" marR="457200" indent="-914400" algn="l" defTabSz="457200">
              <a:defRPr sz="3000">
                <a:latin typeface="Cambria"/>
                <a:ea typeface="Cambria"/>
                <a:cs typeface="Cambria"/>
                <a:sym typeface="Cambria"/>
              </a:defRPr>
            </a:pPr>
          </a:p>
          <a:p>
            <a:pPr marL="914400" marR="457200" indent="-914400" algn="l" defTabSz="457200">
              <a:defRPr sz="3000">
                <a:latin typeface="Cambria"/>
                <a:ea typeface="Cambria"/>
                <a:cs typeface="Cambria"/>
                <a:sym typeface="Cambria"/>
              </a:defRPr>
            </a:pPr>
            <a:r>
              <a:t>	</a:t>
            </a:r>
            <a:r>
              <a:rPr>
                <a:latin typeface="+mn-lt"/>
                <a:ea typeface="+mn-ea"/>
                <a:cs typeface="+mn-cs"/>
                <a:sym typeface="Gill Sans"/>
              </a:rPr>
              <a:t>Gift bags should be available from your Guest Center, Hospitality Team, Parking Lot Team or any other group leaders that are serving. Encourage them to give every guest they come in contact with a bag.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nvSpPr>
        <p:spPr>
          <a:xfrm>
            <a:off x="603817" y="106218"/>
            <a:ext cx="13236161" cy="6565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solidFill>
                  <a:srgbClr val="0B0402"/>
                </a:solidFill>
              </a:defRPr>
            </a:pPr>
            <a:r>
              <a:t>The Formula of Connecting Guests</a:t>
            </a:r>
          </a:p>
          <a:p>
            <a:pPr algn="l">
              <a:defRPr sz="5600">
                <a:solidFill>
                  <a:srgbClr val="A7A9AB"/>
                </a:solidFill>
              </a:defRPr>
            </a:pPr>
            <a:r>
              <a:t>	White Board</a:t>
            </a:r>
          </a:p>
          <a:p>
            <a:pPr algn="l">
              <a:defRPr sz="2200"/>
            </a:pPr>
          </a:p>
          <a:p>
            <a:pPr algn="l"/>
            <a:r>
              <a:t>Common Follow Up Questions</a:t>
            </a:r>
          </a:p>
          <a:p>
            <a:pPr algn="l">
              <a:defRPr sz="2000"/>
            </a:pPr>
          </a:p>
          <a:p>
            <a:pPr algn="l">
              <a:defRPr sz="3000"/>
            </a:pPr>
            <a:r>
              <a:t>	</a:t>
            </a:r>
          </a:p>
          <a:p>
            <a:pPr algn="l">
              <a:defRPr sz="3000"/>
            </a:pPr>
            <a:r>
              <a:t>	</a:t>
            </a:r>
            <a:r>
              <a:rPr i="1"/>
              <a:t>Question</a:t>
            </a:r>
            <a:r>
              <a:t>:  What should be done for event Follow Up?</a:t>
            </a:r>
          </a:p>
          <a:p>
            <a:pPr algn="l" defTabSz="518159">
              <a:defRPr sz="2000"/>
            </a:pPr>
            <a:endParaRPr sz="3000"/>
          </a:p>
          <a:p>
            <a:pPr algn="l" defTabSz="518159">
              <a:defRPr sz="2600"/>
            </a:pPr>
            <a:r>
              <a:rPr sz="3000"/>
              <a:t>		Collecting information during an event can often be challenging due to the 			crowds. Large attendance days like Easter and Christmas need another 				strategy for capturing information.</a:t>
            </a:r>
            <a:endParaRPr sz="3000"/>
          </a:p>
          <a:p>
            <a:pPr algn="l" defTabSz="518159">
              <a:defRPr sz="2000"/>
            </a:pPr>
            <a:endParaRPr sz="3000"/>
          </a:p>
          <a:p>
            <a:pPr algn="l" defTabSz="518159">
              <a:defRPr sz="3400"/>
            </a:pPr>
            <a:r>
              <a:rPr sz="3000"/>
              <a:t>	</a:t>
            </a:r>
            <a:r>
              <a:rPr i="1" sz="3000"/>
              <a:t>Answer</a:t>
            </a:r>
            <a:r>
              <a:rPr sz="3000"/>
              <a:t>:  Mass Prayer Card Strategy</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nvSpPr>
        <p:spPr>
          <a:xfrm>
            <a:off x="603817" y="118704"/>
            <a:ext cx="13236161" cy="805849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solidFill>
                  <a:srgbClr val="0B0402"/>
                </a:solidFill>
              </a:defRPr>
            </a:pPr>
            <a:r>
              <a:t>The Formula of Connecting Guests</a:t>
            </a:r>
          </a:p>
          <a:p>
            <a:pPr algn="l">
              <a:defRPr sz="5600">
                <a:solidFill>
                  <a:srgbClr val="A7A9AB"/>
                </a:solidFill>
              </a:defRPr>
            </a:pPr>
            <a:r>
              <a:t>	White Board</a:t>
            </a:r>
          </a:p>
          <a:p>
            <a:pPr algn="l">
              <a:defRPr sz="2200"/>
            </a:pPr>
          </a:p>
          <a:p>
            <a:pPr algn="l"/>
            <a:r>
              <a:t>Common Follow Up Questions</a:t>
            </a:r>
          </a:p>
          <a:p>
            <a:pPr algn="l">
              <a:defRPr sz="3000"/>
            </a:pPr>
            <a:r>
              <a:t>	</a:t>
            </a:r>
          </a:p>
          <a:p>
            <a:pPr algn="l" defTabSz="518159">
              <a:tabLst>
                <a:tab pos="279400" algn="l"/>
                <a:tab pos="558800" algn="l"/>
                <a:tab pos="850900" algn="l"/>
                <a:tab pos="1130300" algn="l"/>
                <a:tab pos="1422400" algn="l"/>
                <a:tab pos="1701800" algn="l"/>
                <a:tab pos="1981200" algn="l"/>
                <a:tab pos="2273300" algn="l"/>
                <a:tab pos="2552700" algn="l"/>
                <a:tab pos="2844800" algn="l"/>
                <a:tab pos="3124200" algn="l"/>
                <a:tab pos="3403600" algn="l"/>
              </a:tabLst>
              <a:defRPr sz="3000"/>
            </a:pPr>
            <a:r>
              <a:rPr i="1"/>
              <a:t>Question</a:t>
            </a:r>
            <a:r>
              <a:t>:  Should we set up a Follow Up system for Student and Kid’s ministry?</a:t>
            </a:r>
          </a:p>
          <a:p>
            <a:pPr algn="l" defTabSz="518159">
              <a:tabLst>
                <a:tab pos="279400" algn="l"/>
                <a:tab pos="558800" algn="l"/>
                <a:tab pos="850900" algn="l"/>
                <a:tab pos="1130300" algn="l"/>
                <a:tab pos="1422400" algn="l"/>
                <a:tab pos="1701800" algn="l"/>
                <a:tab pos="1981200" algn="l"/>
                <a:tab pos="2273300" algn="l"/>
                <a:tab pos="2552700" algn="l"/>
                <a:tab pos="2844800" algn="l"/>
                <a:tab pos="3124200" algn="l"/>
                <a:tab pos="3403600" algn="l"/>
              </a:tabLst>
              <a:defRPr sz="3000"/>
            </a:pPr>
          </a:p>
          <a:p>
            <a:pPr algn="l" defTabSz="518159">
              <a:tabLst>
                <a:tab pos="279400" algn="l"/>
                <a:tab pos="558800" algn="l"/>
                <a:tab pos="850900" algn="l"/>
                <a:tab pos="1130300" algn="l"/>
                <a:tab pos="1422400" algn="l"/>
                <a:tab pos="1701800" algn="l"/>
                <a:tab pos="1981200" algn="l"/>
                <a:tab pos="2273300" algn="l"/>
                <a:tab pos="2552700" algn="l"/>
                <a:tab pos="2844800" algn="l"/>
                <a:tab pos="3124200" algn="l"/>
                <a:tab pos="3403600" algn="l"/>
              </a:tabLst>
              <a:defRPr sz="3000"/>
            </a:pPr>
            <a:r>
              <a:rPr i="1"/>
              <a:t>Answer</a:t>
            </a:r>
            <a:r>
              <a:t>:	Student and kid’s ministries should mirror your Follow Up system. </a:t>
            </a:r>
          </a:p>
          <a:p>
            <a:pPr algn="l" defTabSz="518159">
              <a:tabLst>
                <a:tab pos="279400" algn="l"/>
                <a:tab pos="558800" algn="l"/>
                <a:tab pos="850900" algn="l"/>
                <a:tab pos="1130300" algn="l"/>
                <a:tab pos="1422400" algn="l"/>
                <a:tab pos="1701800" algn="l"/>
                <a:tab pos="1981200" algn="l"/>
                <a:tab pos="2273300" algn="l"/>
                <a:tab pos="2552700" algn="l"/>
                <a:tab pos="2844800" algn="l"/>
                <a:tab pos="3124200" algn="l"/>
                <a:tab pos="3403600" algn="l"/>
              </a:tabLst>
              <a:defRPr sz="3000"/>
            </a:pPr>
          </a:p>
          <a:p>
            <a:pPr marL="1371600" marR="457200" indent="-320039" algn="l" defTabSz="457200">
              <a:defRPr sz="3000"/>
            </a:pPr>
            <a:r>
              <a:t>					•	Information is gathered from check in.</a:t>
            </a:r>
            <a:endParaRPr b="1"/>
          </a:p>
          <a:p>
            <a:pPr marL="1371600" marR="457200" indent="-320039" algn="l" defTabSz="457200">
              <a:defRPr sz="3000"/>
            </a:pPr>
            <a:r>
              <a:rPr b="1"/>
              <a:t>					</a:t>
            </a:r>
            <a:r>
              <a:t>•	Information is entered into the database.</a:t>
            </a:r>
            <a:endParaRPr b="1"/>
          </a:p>
          <a:p>
            <a:pPr marL="1371600" marR="457200" indent="-320039" algn="l" defTabSz="457200">
              <a:defRPr sz="3000"/>
            </a:pPr>
            <a:r>
              <a:rPr b="1"/>
              <a:t>					</a:t>
            </a:r>
            <a:r>
              <a:t>•	Follow up assignments are determined.</a:t>
            </a:r>
            <a:endParaRPr b="1"/>
          </a:p>
          <a:p>
            <a:pPr marL="1371600" marR="457200" indent="-320039" algn="l" defTabSz="457200">
              <a:defRPr sz="3000"/>
            </a:pPr>
            <a:r>
              <a:rPr b="1"/>
              <a:t>					</a:t>
            </a:r>
            <a:r>
              <a:t>•	Handwritten invitations should be completed within 24 						hours.</a:t>
            </a:r>
            <a:endParaRPr b="1"/>
          </a:p>
          <a:p>
            <a:pPr marL="1371600" marR="457200" indent="-320039" algn="l" defTabSz="457200">
              <a:defRPr sz="3000"/>
            </a:pPr>
            <a:r>
              <a:rPr b="1"/>
              <a:t>					</a:t>
            </a:r>
            <a:r>
              <a:t>•	All social media contacts should be made during the first 24 				hours.</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nvSpPr>
        <p:spPr>
          <a:xfrm>
            <a:off x="603817" y="104771"/>
            <a:ext cx="13236161" cy="6337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solidFill>
                  <a:srgbClr val="0B0402"/>
                </a:solidFill>
              </a:defRPr>
            </a:pPr>
            <a:r>
              <a:t>The Formula of Connecting Guests</a:t>
            </a:r>
          </a:p>
          <a:p>
            <a:pPr algn="l">
              <a:defRPr sz="5600">
                <a:solidFill>
                  <a:srgbClr val="A7A9AB"/>
                </a:solidFill>
              </a:defRPr>
            </a:pPr>
            <a:r>
              <a:t>	White Board</a:t>
            </a:r>
          </a:p>
          <a:p>
            <a:pPr algn="l">
              <a:defRPr sz="2200"/>
            </a:pPr>
          </a:p>
          <a:p>
            <a:pPr algn="l"/>
            <a:r>
              <a:t>Common Follow Up Questions</a:t>
            </a:r>
          </a:p>
          <a:p>
            <a:pPr algn="l">
              <a:defRPr sz="3000"/>
            </a:pPr>
            <a:r>
              <a:t>	</a:t>
            </a:r>
          </a:p>
          <a:p>
            <a:pPr algn="l" defTabSz="365759">
              <a:defRPr sz="3400"/>
            </a:pPr>
            <a:r>
              <a:t>	</a:t>
            </a:r>
            <a:r>
              <a:rPr i="1" sz="3000"/>
              <a:t>Question:</a:t>
            </a:r>
            <a:r>
              <a:rPr sz="3000"/>
              <a:t>  How can we maximize all contact information that is collected?</a:t>
            </a:r>
            <a:endParaRPr sz="3000"/>
          </a:p>
          <a:p>
            <a:pPr algn="l" defTabSz="457200">
              <a:defRPr sz="2200">
                <a:latin typeface="Gill Sans SemiBold"/>
                <a:ea typeface="Gill Sans SemiBold"/>
                <a:cs typeface="Gill Sans SemiBold"/>
                <a:sym typeface="Gill Sans SemiBold"/>
              </a:defRPr>
            </a:pPr>
            <a:r>
              <a:rPr sz="3000"/>
              <a:t>	</a:t>
            </a:r>
            <a:endParaRPr sz="3000">
              <a:latin typeface="+mn-lt"/>
              <a:ea typeface="+mn-ea"/>
              <a:cs typeface="+mn-cs"/>
              <a:sym typeface="Gill Sans"/>
            </a:endParaRPr>
          </a:p>
          <a:p>
            <a:pPr algn="l" defTabSz="457200">
              <a:defRPr sz="3400">
                <a:latin typeface="Gill Sans SemiBold"/>
                <a:ea typeface="Gill Sans SemiBold"/>
                <a:cs typeface="Gill Sans SemiBold"/>
                <a:sym typeface="Gill Sans SemiBold"/>
              </a:defRPr>
            </a:pPr>
            <a:r>
              <a:rPr sz="3000">
                <a:latin typeface="+mn-lt"/>
                <a:ea typeface="+mn-ea"/>
                <a:cs typeface="+mn-cs"/>
                <a:sym typeface="Gill Sans"/>
              </a:rPr>
              <a:t>	</a:t>
            </a:r>
            <a:r>
              <a:rPr i="1" sz="3000">
                <a:latin typeface="+mn-lt"/>
                <a:ea typeface="+mn-ea"/>
                <a:cs typeface="+mn-cs"/>
                <a:sym typeface="Gill Sans"/>
              </a:rPr>
              <a:t>Answer</a:t>
            </a:r>
            <a:r>
              <a:rPr sz="3000">
                <a:latin typeface="+mn-lt"/>
                <a:ea typeface="+mn-ea"/>
                <a:cs typeface="+mn-cs"/>
                <a:sym typeface="Gill Sans"/>
              </a:rPr>
              <a:t>: Sphere of Influence</a:t>
            </a:r>
            <a:endParaRPr sz="3000">
              <a:latin typeface="+mn-lt"/>
              <a:ea typeface="+mn-ea"/>
              <a:cs typeface="+mn-cs"/>
              <a:sym typeface="Gill Sans"/>
            </a:endParaRPr>
          </a:p>
          <a:p>
            <a:pPr algn="l" defTabSz="457200">
              <a:defRPr sz="2200">
                <a:latin typeface="Gill Sans SemiBold"/>
                <a:ea typeface="Gill Sans SemiBold"/>
                <a:cs typeface="Gill Sans SemiBold"/>
                <a:sym typeface="Gill Sans SemiBold"/>
              </a:defRPr>
            </a:pPr>
            <a:endParaRPr sz="3000">
              <a:latin typeface="+mn-lt"/>
              <a:ea typeface="+mn-ea"/>
              <a:cs typeface="+mn-cs"/>
              <a:sym typeface="Gill Sans"/>
            </a:endParaRPr>
          </a:p>
          <a:p>
            <a:pPr algn="l" defTabSz="457200">
              <a:defRPr sz="2200"/>
            </a:pPr>
            <a:r>
              <a:rPr sz="3000"/>
              <a:t>		By saving information, you have created a mailing list.  A mailing list of people 			who in some way, either by attendance or invitation from a friend or family 			member, have already been touched by your 	church.</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97" name="Group 97"/>
          <p:cNvGrpSpPr/>
          <p:nvPr/>
        </p:nvGrpSpPr>
        <p:grpSpPr>
          <a:xfrm>
            <a:off x="3523739" y="519207"/>
            <a:ext cx="8105585" cy="8105586"/>
            <a:chOff x="0" y="0"/>
            <a:chExt cx="8105584" cy="8105584"/>
          </a:xfrm>
        </p:grpSpPr>
        <p:sp>
          <p:nvSpPr>
            <p:cNvPr id="87" name="Shape 87"/>
            <p:cNvSpPr/>
            <p:nvPr/>
          </p:nvSpPr>
          <p:spPr>
            <a:xfrm>
              <a:off x="0" y="0"/>
              <a:ext cx="8105585" cy="8105585"/>
            </a:xfrm>
            <a:prstGeom prst="ellipse">
              <a:avLst/>
            </a:prstGeom>
            <a:solidFill>
              <a:srgbClr val="A6AAA9"/>
            </a:solidFill>
            <a:ln w="12700" cap="flat">
              <a:noFill/>
              <a:miter lim="400000"/>
            </a:ln>
            <a:effectLst>
              <a:outerShdw sx="100000" sy="100000" kx="0" ky="0" algn="b" rotWithShape="0" blurRad="25400" dist="12700" dir="5400000">
                <a:srgbClr val="000000">
                  <a:alpha val="50000"/>
                </a:srgbClr>
              </a:outerShdw>
            </a:effectLst>
          </p:spPr>
          <p:txBody>
            <a:bodyPr wrap="square" lIns="40640" tIns="40640" rIns="40640" bIns="40640" numCol="1" anchor="ctr">
              <a:noAutofit/>
            </a:bodyPr>
            <a:lstStyle/>
            <a:p>
              <a:pPr>
                <a:defRPr sz="3400">
                  <a:solidFill>
                    <a:srgbClr val="FFFFFF"/>
                  </a:solidFill>
                  <a:effectLst>
                    <a:outerShdw sx="100000" sy="100000" kx="0" ky="0" algn="b" rotWithShape="0" blurRad="38100" dist="12700" dir="5400000">
                      <a:srgbClr val="000000">
                        <a:alpha val="50000"/>
                      </a:srgbClr>
                    </a:outerShdw>
                  </a:effectLst>
                </a:defRPr>
              </a:pPr>
            </a:p>
          </p:txBody>
        </p:sp>
        <p:sp>
          <p:nvSpPr>
            <p:cNvPr id="88" name="Shape 88"/>
            <p:cNvSpPr/>
            <p:nvPr/>
          </p:nvSpPr>
          <p:spPr>
            <a:xfrm>
              <a:off x="684143" y="684143"/>
              <a:ext cx="6737299" cy="6737299"/>
            </a:xfrm>
            <a:prstGeom prst="ellipse">
              <a:avLst/>
            </a:prstGeom>
            <a:solidFill>
              <a:schemeClr val="accent5"/>
            </a:solidFill>
            <a:ln w="12700" cap="flat">
              <a:noFill/>
              <a:miter lim="400000"/>
            </a:ln>
            <a:effectLst>
              <a:outerShdw sx="100000" sy="100000" kx="0" ky="0" algn="b" rotWithShape="0" blurRad="25400" dist="12700" dir="5400000">
                <a:srgbClr val="000000">
                  <a:alpha val="50000"/>
                </a:srgbClr>
              </a:outerShdw>
            </a:effectLst>
          </p:spPr>
          <p:txBody>
            <a:bodyPr wrap="square" lIns="40640" tIns="40640" rIns="40640" bIns="40640" numCol="1" anchor="ctr">
              <a:noAutofit/>
            </a:bodyPr>
            <a:lstStyle/>
            <a:p>
              <a:pPr>
                <a:defRPr sz="3400">
                  <a:solidFill>
                    <a:srgbClr val="941100"/>
                  </a:solidFill>
                  <a:effectLst>
                    <a:outerShdw sx="100000" sy="100000" kx="0" ky="0" algn="b" rotWithShape="0" blurRad="38100" dist="12700" dir="5400000">
                      <a:srgbClr val="000000">
                        <a:alpha val="50000"/>
                      </a:srgbClr>
                    </a:outerShdw>
                  </a:effectLst>
                </a:defRPr>
              </a:pPr>
            </a:p>
          </p:txBody>
        </p:sp>
        <p:sp>
          <p:nvSpPr>
            <p:cNvPr id="89" name="Shape 89"/>
            <p:cNvSpPr/>
            <p:nvPr/>
          </p:nvSpPr>
          <p:spPr>
            <a:xfrm>
              <a:off x="1321188" y="1321188"/>
              <a:ext cx="5463209" cy="5463209"/>
            </a:xfrm>
            <a:prstGeom prst="ellipse">
              <a:avLst/>
            </a:prstGeom>
            <a:solidFill>
              <a:srgbClr val="A6AAA9"/>
            </a:solidFill>
            <a:ln w="12700" cap="flat">
              <a:noFill/>
              <a:miter lim="400000"/>
            </a:ln>
            <a:effectLst>
              <a:outerShdw sx="100000" sy="100000" kx="0" ky="0" algn="b" rotWithShape="0" blurRad="25400" dist="12700" dir="5400000">
                <a:srgbClr val="000000">
                  <a:alpha val="50000"/>
                </a:srgbClr>
              </a:outerShdw>
            </a:effectLst>
          </p:spPr>
          <p:txBody>
            <a:bodyPr wrap="square" lIns="40640" tIns="40640" rIns="40640" bIns="40640" numCol="1" anchor="ctr">
              <a:noAutofit/>
            </a:bodyPr>
            <a:lstStyle/>
            <a:p>
              <a:pPr>
                <a:defRPr sz="3400">
                  <a:solidFill>
                    <a:srgbClr val="FFFFFF"/>
                  </a:solidFill>
                  <a:effectLst>
                    <a:outerShdw sx="100000" sy="100000" kx="0" ky="0" algn="b" rotWithShape="0" blurRad="38100" dist="12700" dir="5400000">
                      <a:srgbClr val="000000">
                        <a:alpha val="50000"/>
                      </a:srgbClr>
                    </a:outerShdw>
                  </a:effectLst>
                </a:defRPr>
              </a:pPr>
            </a:p>
          </p:txBody>
        </p:sp>
        <p:sp>
          <p:nvSpPr>
            <p:cNvPr id="90" name="Shape 90"/>
            <p:cNvSpPr/>
            <p:nvPr/>
          </p:nvSpPr>
          <p:spPr>
            <a:xfrm>
              <a:off x="2038724" y="2038724"/>
              <a:ext cx="4028137" cy="4028137"/>
            </a:xfrm>
            <a:prstGeom prst="ellipse">
              <a:avLst/>
            </a:prstGeom>
            <a:solidFill>
              <a:srgbClr val="FFFFFF"/>
            </a:solidFill>
            <a:ln w="12700" cap="flat">
              <a:noFill/>
              <a:miter lim="400000"/>
            </a:ln>
            <a:effectLst>
              <a:outerShdw sx="100000" sy="100000" kx="0" ky="0" algn="b" rotWithShape="0" blurRad="25400" dist="12700" dir="5400000">
                <a:srgbClr val="000000">
                  <a:alpha val="50000"/>
                </a:srgbClr>
              </a:outerShdw>
            </a:effectLst>
          </p:spPr>
          <p:txBody>
            <a:bodyPr wrap="square" lIns="40640" tIns="40640" rIns="40640" bIns="40640" numCol="1" anchor="ctr">
              <a:noAutofit/>
            </a:bodyPr>
            <a:lstStyle/>
            <a:p>
              <a:pPr>
                <a:defRPr sz="3400">
                  <a:solidFill>
                    <a:srgbClr val="FFFFFF"/>
                  </a:solidFill>
                  <a:effectLst>
                    <a:outerShdw sx="100000" sy="100000" kx="0" ky="0" algn="b" rotWithShape="0" blurRad="38100" dist="12700" dir="5400000">
                      <a:srgbClr val="000000">
                        <a:alpha val="50000"/>
                      </a:srgbClr>
                    </a:outerShdw>
                  </a:effectLst>
                </a:defRPr>
              </a:pPr>
            </a:p>
          </p:txBody>
        </p:sp>
        <p:sp>
          <p:nvSpPr>
            <p:cNvPr id="91" name="Shape 91"/>
            <p:cNvSpPr/>
            <p:nvPr/>
          </p:nvSpPr>
          <p:spPr>
            <a:xfrm>
              <a:off x="2892495" y="2892496"/>
              <a:ext cx="2320594" cy="2320594"/>
            </a:xfrm>
            <a:prstGeom prst="ellipse">
              <a:avLst/>
            </a:prstGeom>
            <a:solidFill>
              <a:schemeClr val="accent5"/>
            </a:solidFill>
            <a:ln w="12700" cap="flat">
              <a:noFill/>
              <a:miter lim="400000"/>
            </a:ln>
            <a:effectLst>
              <a:outerShdw sx="100000" sy="100000" kx="0" ky="0" algn="b" rotWithShape="0" blurRad="25400" dist="12700" dir="5400000">
                <a:srgbClr val="000000">
                  <a:alpha val="50000"/>
                </a:srgbClr>
              </a:outerShdw>
            </a:effectLst>
          </p:spPr>
          <p:txBody>
            <a:bodyPr wrap="square" lIns="40640" tIns="40640" rIns="40640" bIns="40640" numCol="1" anchor="ctr">
              <a:noAutofit/>
            </a:bodyPr>
            <a:lstStyle/>
            <a:p>
              <a:pPr>
                <a:defRPr sz="3400">
                  <a:solidFill>
                    <a:srgbClr val="FFFFFF"/>
                  </a:solidFill>
                  <a:effectLst>
                    <a:outerShdw sx="100000" sy="100000" kx="0" ky="0" algn="b" rotWithShape="0" blurRad="38100" dist="12700" dir="5400000">
                      <a:srgbClr val="000000">
                        <a:alpha val="50000"/>
                      </a:srgbClr>
                    </a:outerShdw>
                  </a:effectLst>
                </a:defRPr>
              </a:pPr>
            </a:p>
          </p:txBody>
        </p:sp>
        <p:sp>
          <p:nvSpPr>
            <p:cNvPr id="92" name="Shape 92"/>
            <p:cNvSpPr/>
            <p:nvPr/>
          </p:nvSpPr>
          <p:spPr>
            <a:xfrm>
              <a:off x="3363047" y="4316815"/>
              <a:ext cx="1349470" cy="7655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0640" tIns="40640" rIns="40640" bIns="40640" numCol="1" anchor="ctr">
              <a:noAutofit/>
            </a:bodyPr>
            <a:lstStyle>
              <a:lvl1pPr defTabSz="518159">
                <a:defRPr b="1" sz="4000"/>
              </a:lvl1pPr>
            </a:lstStyle>
            <a:p>
              <a:pPr/>
              <a:r>
                <a:t>Core</a:t>
              </a:r>
            </a:p>
          </p:txBody>
        </p:sp>
        <p:sp>
          <p:nvSpPr>
            <p:cNvPr id="93" name="Shape 93"/>
            <p:cNvSpPr/>
            <p:nvPr/>
          </p:nvSpPr>
          <p:spPr>
            <a:xfrm>
              <a:off x="2839689" y="5173286"/>
              <a:ext cx="2396186" cy="66702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0640" tIns="40640" rIns="40640" bIns="40640" numCol="1" anchor="ctr">
              <a:noAutofit/>
            </a:bodyPr>
            <a:lstStyle>
              <a:lvl1pPr defTabSz="518159">
                <a:defRPr b="1" sz="3400"/>
              </a:lvl1pPr>
            </a:lstStyle>
            <a:p>
              <a:pPr/>
              <a:r>
                <a:t>Connected</a:t>
              </a:r>
            </a:p>
          </p:txBody>
        </p:sp>
        <p:sp>
          <p:nvSpPr>
            <p:cNvPr id="94" name="Shape 94"/>
            <p:cNvSpPr/>
            <p:nvPr/>
          </p:nvSpPr>
          <p:spPr>
            <a:xfrm>
              <a:off x="2661447" y="5922809"/>
              <a:ext cx="2782690" cy="62480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0640" tIns="40640" rIns="40640" bIns="40640" numCol="1" anchor="ctr">
              <a:noAutofit/>
            </a:bodyPr>
            <a:lstStyle>
              <a:lvl1pPr defTabSz="518159">
                <a:defRPr b="1" sz="3200"/>
              </a:lvl1pPr>
            </a:lstStyle>
            <a:p>
              <a:pPr/>
              <a:r>
                <a:t>Congregation</a:t>
              </a:r>
            </a:p>
          </p:txBody>
        </p:sp>
        <p:sp>
          <p:nvSpPr>
            <p:cNvPr id="95" name="Shape 95"/>
            <p:cNvSpPr/>
            <p:nvPr/>
          </p:nvSpPr>
          <p:spPr>
            <a:xfrm>
              <a:off x="2837350" y="7333088"/>
              <a:ext cx="2430885" cy="6248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0640" tIns="40640" rIns="40640" bIns="40640" numCol="1" anchor="ctr">
              <a:noAutofit/>
            </a:bodyPr>
            <a:lstStyle>
              <a:lvl1pPr defTabSz="518159">
                <a:defRPr b="1" sz="3200"/>
              </a:lvl1pPr>
            </a:lstStyle>
            <a:p>
              <a:pPr/>
              <a:r>
                <a:t>Community</a:t>
              </a:r>
            </a:p>
          </p:txBody>
        </p:sp>
        <p:sp>
          <p:nvSpPr>
            <p:cNvPr id="96" name="Shape 96"/>
            <p:cNvSpPr/>
            <p:nvPr/>
          </p:nvSpPr>
          <p:spPr>
            <a:xfrm>
              <a:off x="3283276" y="6680774"/>
              <a:ext cx="1539032" cy="66702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0640" tIns="40640" rIns="40640" bIns="40640" numCol="1" anchor="ctr">
              <a:noAutofit/>
            </a:bodyPr>
            <a:lstStyle>
              <a:lvl1pPr defTabSz="518159">
                <a:defRPr b="1" sz="3400"/>
              </a:lvl1pPr>
            </a:lstStyle>
            <a:p>
              <a:pPr/>
              <a:r>
                <a:t>Crowd</a:t>
              </a:r>
            </a:p>
          </p:txBody>
        </p:sp>
      </p:gr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nvSpPr>
        <p:spPr>
          <a:xfrm>
            <a:off x="602206" y="100108"/>
            <a:ext cx="13223219" cy="441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2000"/>
            </a:pP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i="1"/>
            </a:pPr>
            <a:r>
              <a:t>“But all things must be done properly and in an orderly manner.”  </a:t>
            </a: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i="1"/>
            </a:pPr>
            <a:r>
              <a:t>- 1 Corinthians 14:40, NASB</a:t>
            </a:r>
          </a:p>
          <a:p>
            <a:pPr>
              <a:defRPr sz="1100">
                <a:solidFill>
                  <a:srgbClr val="FF2600"/>
                </a:solidFill>
              </a:defRPr>
            </a:pPr>
          </a:p>
          <a:p>
            <a:pPr>
              <a:defRPr sz="1100">
                <a:solidFill>
                  <a:srgbClr val="FF2600"/>
                </a:solidFill>
              </a:defRPr>
            </a:pPr>
          </a:p>
          <a:p>
            <a:pP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2400"/>
            </a:pPr>
          </a:p>
          <a:p>
            <a:pPr>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2400"/>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Shape 42"/>
          <p:cNvSpPr/>
          <p:nvPr/>
        </p:nvSpPr>
        <p:spPr>
          <a:xfrm>
            <a:off x="617166" y="56107"/>
            <a:ext cx="13130351" cy="5156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100"/>
            </a:pPr>
            <a:r>
              <a:t>Common Mistakes in Connecting Guests</a:t>
            </a: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pPr>
          </a:p>
          <a:p>
            <a:pPr marL="698500" indent="-444500" algn="l">
              <a:buSzPct val="171000"/>
              <a:buChar char="•"/>
            </a:pPr>
            <a:r>
              <a:t>Making no effort to Follow Up</a:t>
            </a:r>
          </a:p>
          <a:p>
            <a:pPr marL="698500" indent="-444500" algn="l">
              <a:buSzPct val="171000"/>
              <a:buChar char="•"/>
            </a:pPr>
            <a:r>
              <a:t>Utilizing unsociable people</a:t>
            </a:r>
            <a:endParaRPr>
              <a:solidFill>
                <a:schemeClr val="accent5"/>
              </a:solidFill>
            </a:endParaRPr>
          </a:p>
          <a:p>
            <a:pPr marL="698500" indent="-444500" algn="l">
              <a:buSzPct val="171000"/>
              <a:buChar char="•"/>
            </a:pPr>
            <a:r>
              <a:t>Utilizing over enthusiastic people</a:t>
            </a:r>
          </a:p>
          <a:p>
            <a:pPr marL="698500" indent="-444500" algn="l">
              <a:buSzPct val="171000"/>
              <a:buChar char="•"/>
            </a:pPr>
            <a:r>
              <a:t>Being apathetic and unapproachable</a:t>
            </a:r>
          </a:p>
          <a:p>
            <a:pPr marL="698500" indent="-444500" algn="l">
              <a:buSzPct val="171000"/>
              <a:buChar char="•"/>
            </a:pPr>
            <a:r>
              <a:t>Creating publications/signage/website without consideration to the guest</a:t>
            </a:r>
          </a:p>
          <a:p>
            <a:pPr marL="698500" indent="-444500" algn="l">
              <a:buSzPct val="171000"/>
              <a:buChar char="•"/>
            </a:pPr>
            <a:r>
              <a:t>Embarrassing people with insensitive welcoming practices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nvSpPr>
        <p:spPr>
          <a:xfrm>
            <a:off x="617112" y="27329"/>
            <a:ext cx="13132215" cy="523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Principles of Follow Up</a:t>
            </a:r>
          </a:p>
          <a:p>
            <a:pPr algn="l"/>
          </a:p>
          <a:p>
            <a:pPr algn="l"/>
            <a:r>
              <a:t>Follow Up is only a transit to a destination.  It is not a destination.</a:t>
            </a:r>
          </a:p>
          <a:p>
            <a:pPr algn="l"/>
          </a:p>
          <a:p>
            <a:pPr algn="l"/>
            <a:r>
              <a:t>Follow Up is an “interstate” that should have ONLY one exit.</a:t>
            </a:r>
          </a:p>
          <a:p>
            <a:pPr algn="l"/>
          </a:p>
          <a:p>
            <a:pPr algn="l"/>
            <a:r>
              <a:t>Follow Up should answer, “How much do they care”?</a:t>
            </a:r>
          </a:p>
          <a:p>
            <a:pPr algn="l"/>
          </a:p>
          <a:p>
            <a:pPr algn="l"/>
            <a:r>
              <a:t>Follow Up should always focus on guests connecting to people.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 name="Shape 46"/>
          <p:cNvSpPr/>
          <p:nvPr/>
        </p:nvSpPr>
        <p:spPr>
          <a:xfrm>
            <a:off x="614611" y="94735"/>
            <a:ext cx="13091089" cy="419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6600"/>
            </a:pPr>
            <a:r>
              <a:t>Follow Up Win</a:t>
            </a:r>
          </a:p>
          <a:p>
            <a:pPr algn="l"/>
          </a:p>
          <a:p>
            <a:pPr algn="l"/>
            <a:r>
              <a:t>A Follow Up system that wins focuses on the individual guest, giving one-on-one attention, as they connect.</a:t>
            </a:r>
          </a:p>
          <a:p>
            <a:pPr algn="l"/>
          </a:p>
          <a:p>
            <a:pPr algn="l"/>
            <a:r>
              <a:t>Consider this, connecting 1 person per week will reach more people than 2 larger events that connect 20 people per year.</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nvSpPr>
        <p:spPr>
          <a:xfrm>
            <a:off x="620486" y="199729"/>
            <a:ext cx="13134627" cy="35054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6600"/>
            </a:pPr>
            <a:r>
              <a:t>Importance of the 48 Window</a:t>
            </a: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defRPr sz="2400">
                <a:solidFill>
                  <a:srgbClr val="FF2600"/>
                </a:solidFill>
              </a:defRPr>
            </a:pPr>
          </a:p>
          <a:p>
            <a:pPr algn="l">
              <a:tabLst>
                <a:tab pos="292100" algn="l"/>
                <a:tab pos="596900" algn="l"/>
                <a:tab pos="901700" algn="l"/>
                <a:tab pos="1193800" algn="l"/>
                <a:tab pos="1498600" algn="l"/>
                <a:tab pos="1803400" algn="l"/>
                <a:tab pos="2108200" algn="l"/>
                <a:tab pos="2400300" algn="l"/>
                <a:tab pos="2705100" algn="l"/>
                <a:tab pos="3009900" algn="l"/>
                <a:tab pos="3302000" algn="l"/>
                <a:tab pos="3606800" algn="l"/>
              </a:tabLst>
            </a:pPr>
            <a:r>
              <a:t>The 48  Hour Window focuses on </a:t>
            </a:r>
            <a:r>
              <a:rPr u="sng"/>
              <a:t>opportunity</a:t>
            </a:r>
            <a:r>
              <a:t> and </a:t>
            </a:r>
            <a:r>
              <a:rPr u="sng"/>
              <a:t>timing</a:t>
            </a:r>
            <a:r>
              <a:t>.  </a:t>
            </a:r>
          </a:p>
          <a:p>
            <a:pPr algn="l"/>
          </a:p>
          <a:p>
            <a:pPr algn="l"/>
            <a:r>
              <a:rPr i="1"/>
              <a:t>"Therefore, as we have opportunity, let us do good to all people, especially to those 	who belong to the family of believers."</a:t>
            </a:r>
            <a:r>
              <a:t> - Galatians 6:10, NIV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nvSpPr>
        <p:spPr>
          <a:xfrm>
            <a:off x="616717" y="153349"/>
            <a:ext cx="13202179" cy="3886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defRPr sz="3000"/>
            </a:pPr>
          </a:p>
          <a:p>
            <a:pPr algn="l"/>
            <a:r>
              <a:t>Our overall goal should be that guests are allowed to feel anonymous, in that they are never embarrassed, but acknowledged so that they feel cared for.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nvSpPr>
        <p:spPr>
          <a:xfrm>
            <a:off x="605197" y="111579"/>
            <a:ext cx="13153223" cy="609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sz="6600"/>
            </a:pPr>
            <a:r>
              <a:t>The Formula of Connecting Guests</a:t>
            </a:r>
          </a:p>
          <a:p>
            <a:pPr algn="l">
              <a:defRPr sz="5600">
                <a:solidFill>
                  <a:srgbClr val="A7A9AB"/>
                </a:solidFill>
              </a:defRPr>
            </a:pPr>
            <a:r>
              <a:t>	The 48 Hour Window</a:t>
            </a:r>
          </a:p>
          <a:p>
            <a:pPr algn="l"/>
            <a:r>
              <a:t>	</a:t>
            </a:r>
          </a:p>
          <a:p>
            <a:pPr algn="l">
              <a:defRPr b="1"/>
            </a:pPr>
            <a:r>
              <a:t>Capturing the Information</a:t>
            </a:r>
            <a:r>
              <a:rPr baseline="5555"/>
              <a:t>	</a:t>
            </a:r>
            <a:endParaRPr baseline="5555"/>
          </a:p>
          <a:p>
            <a:pPr algn="l"/>
            <a:endParaRPr baseline="5555"/>
          </a:p>
          <a:p>
            <a:pPr algn="l"/>
            <a:r>
              <a:t>Capturing information is crucial to follow up.  Without it, you have no means of reaching out.  People are most likely to provide you with 	information when there is a direct benefit to them. </a:t>
            </a:r>
          </a:p>
          <a:p>
            <a:pPr algn="l"/>
          </a:p>
          <a:p>
            <a:pPr algn="l"/>
            <a:r>
              <a:t>The benefit can be </a:t>
            </a:r>
            <a:r>
              <a:rPr u="sng"/>
              <a:t>spiritual</a:t>
            </a:r>
            <a:r>
              <a:t> or </a:t>
            </a:r>
            <a:r>
              <a:rPr u="sng"/>
              <a:t>practical</a:t>
            </a:r>
            <a:r>
              <a:t>.  </a:t>
            </a:r>
          </a:p>
        </p:txBody>
      </p:sp>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461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