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</p:sldIdLst>
  <p:sldSz cx="16256000" cy="9144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2667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5334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8001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0668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3335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16129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18796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1463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D51ADE6A-740E-44AE-83CC-AE7238B6C88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46100" latinLnBrk="0">
      <a:defRPr sz="1600">
        <a:latin typeface="Lucida Grande"/>
        <a:ea typeface="Lucida Grande"/>
        <a:cs typeface="Lucida Grande"/>
        <a:sym typeface="Lucida Grande"/>
      </a:defRPr>
    </a:lvl1pPr>
    <a:lvl2pPr indent="228600" defTabSz="546100" latinLnBrk="0">
      <a:defRPr sz="1600">
        <a:latin typeface="Lucida Grande"/>
        <a:ea typeface="Lucida Grande"/>
        <a:cs typeface="Lucida Grande"/>
        <a:sym typeface="Lucida Grande"/>
      </a:defRPr>
    </a:lvl2pPr>
    <a:lvl3pPr indent="457200" defTabSz="546100" latinLnBrk="0">
      <a:defRPr sz="1600">
        <a:latin typeface="Lucida Grande"/>
        <a:ea typeface="Lucida Grande"/>
        <a:cs typeface="Lucida Grande"/>
        <a:sym typeface="Lucida Grande"/>
      </a:defRPr>
    </a:lvl3pPr>
    <a:lvl4pPr indent="685800" defTabSz="546100" latinLnBrk="0">
      <a:defRPr sz="1600">
        <a:latin typeface="Lucida Grande"/>
        <a:ea typeface="Lucida Grande"/>
        <a:cs typeface="Lucida Grande"/>
        <a:sym typeface="Lucida Grande"/>
      </a:defRPr>
    </a:lvl4pPr>
    <a:lvl5pPr indent="914400" defTabSz="546100" latinLnBrk="0">
      <a:defRPr sz="1600">
        <a:latin typeface="Lucida Grande"/>
        <a:ea typeface="Lucida Grande"/>
        <a:cs typeface="Lucida Grande"/>
        <a:sym typeface="Lucida Grande"/>
      </a:defRPr>
    </a:lvl5pPr>
    <a:lvl6pPr indent="1143000" defTabSz="546100" latinLnBrk="0">
      <a:defRPr sz="1600">
        <a:latin typeface="Lucida Grande"/>
        <a:ea typeface="Lucida Grande"/>
        <a:cs typeface="Lucida Grande"/>
        <a:sym typeface="Lucida Grande"/>
      </a:defRPr>
    </a:lvl6pPr>
    <a:lvl7pPr indent="1371600" defTabSz="546100" latinLnBrk="0">
      <a:defRPr sz="1600">
        <a:latin typeface="Lucida Grande"/>
        <a:ea typeface="Lucida Grande"/>
        <a:cs typeface="Lucida Grande"/>
        <a:sym typeface="Lucida Grande"/>
      </a:defRPr>
    </a:lvl7pPr>
    <a:lvl8pPr indent="1600200" defTabSz="546100" latinLnBrk="0">
      <a:defRPr sz="1600">
        <a:latin typeface="Lucida Grande"/>
        <a:ea typeface="Lucida Grande"/>
        <a:cs typeface="Lucida Grande"/>
        <a:sym typeface="Lucida Grande"/>
      </a:defRPr>
    </a:lvl8pPr>
    <a:lvl9pPr indent="1828800" defTabSz="546100" latinLnBrk="0">
      <a:defRPr sz="16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lank formula 12 ke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rea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title ke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6256001" cy="9144001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 ke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6256001" cy="914400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/>
        </p:nvSpPr>
        <p:spPr>
          <a:xfrm>
            <a:off x="6234465" y="5515091"/>
            <a:ext cx="7345394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 algn="l" defTabSz="647700">
              <a:defRPr sz="4300"/>
            </a:lvl1pPr>
          </a:lstStyle>
          <a:p>
            <a:pPr/>
            <a:r>
              <a:t>The Formula of Community</a:t>
            </a:r>
          </a:p>
        </p:txBody>
      </p:sp>
      <p:sp>
        <p:nvSpPr>
          <p:cNvPr id="4" name="Shape 4"/>
          <p:cNvSpPr/>
          <p:nvPr>
            <p:ph type="title"/>
          </p:nvPr>
        </p:nvSpPr>
        <p:spPr>
          <a:xfrm>
            <a:off x="1587500" y="241300"/>
            <a:ext cx="130810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/>
            <a:r>
              <a:t>Title Text</a:t>
            </a:r>
          </a:p>
        </p:txBody>
      </p:sp>
      <p:sp>
        <p:nvSpPr>
          <p:cNvPr id="5" name="Shape 5"/>
          <p:cNvSpPr/>
          <p:nvPr>
            <p:ph type="body" idx="1"/>
          </p:nvPr>
        </p:nvSpPr>
        <p:spPr>
          <a:xfrm>
            <a:off x="1587500" y="2590800"/>
            <a:ext cx="13081000" cy="537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hape 6"/>
          <p:cNvSpPr/>
          <p:nvPr>
            <p:ph type="sldNum" sz="quarter" idx="2"/>
          </p:nvPr>
        </p:nvSpPr>
        <p:spPr>
          <a:xfrm>
            <a:off x="7988300" y="8750300"/>
            <a:ext cx="266700" cy="279400"/>
          </a:xfrm>
          <a:prstGeom prst="rect">
            <a:avLst/>
          </a:prstGeom>
          <a:ln w="12700">
            <a:miter lim="400000"/>
          </a:ln>
        </p:spPr>
        <p:txBody>
          <a:bodyPr wrap="none" lIns="38100" tIns="38100" rIns="38100" bIns="38100">
            <a:spAutoFit/>
          </a:bodyPr>
          <a:lstStyle>
            <a:lvl1pPr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</p:sldLayoutIdLst>
  <p:transition xmlns:p14="http://schemas.microsoft.com/office/powerpoint/2010/main" spd="med" advClick="1"/>
  <p:txStyles>
    <p:titleStyle>
      <a:lvl1pPr marL="0" marR="0" indent="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6985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10414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13843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17399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20828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24257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27686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31115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34544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606761" y="101226"/>
            <a:ext cx="13246866" cy="262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</a:p>
          <a:p>
            <a:pPr algn="l"/>
            <a:r>
              <a:t>A Free Market model allows for the greatest amount of involvement and expansion.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609600" y="101599"/>
            <a:ext cx="13320170" cy="731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</a:p>
          <a:p>
            <a:pPr algn="l"/>
            <a:r>
              <a:t>Characteristics of a Free Market Small Group</a:t>
            </a:r>
          </a:p>
          <a:p>
            <a:pPr algn="l"/>
          </a:p>
          <a:p>
            <a:pPr marL="698500" indent="-444500" algn="l">
              <a:buSzPct val="171000"/>
              <a:buChar char="•"/>
            </a:pPr>
            <a:r>
              <a:t>Everyday interests, hobbies, and relationships are the base of the group. These groups can be anything from a Bible study, to biking, baking, or bowling, etc.</a:t>
            </a:r>
          </a:p>
          <a:p>
            <a:pPr marL="698500" indent="-444500" algn="l">
              <a:buSzPct val="171000"/>
              <a:buChar char="•"/>
            </a:pPr>
            <a:r>
              <a:t>Each group practices Prayer, Activity, &amp; Fellowship in various amounts at each meeting. </a:t>
            </a:r>
          </a:p>
          <a:p>
            <a:pPr marL="698500" indent="-444500" algn="l">
              <a:buSzPct val="171000"/>
              <a:buChar char="•"/>
            </a:pPr>
            <a:r>
              <a:t>The group meets weekly in a semester format. </a:t>
            </a:r>
          </a:p>
          <a:p>
            <a:pPr marL="698500" indent="-444500" algn="l">
              <a:buSzPct val="171000"/>
              <a:buChar char="•"/>
            </a:pPr>
            <a:r>
              <a:t>The leader submits the idea, attends training and recruits members. </a:t>
            </a:r>
            <a:endParaRPr>
              <a:solidFill>
                <a:srgbClr val="FF462A"/>
              </a:solidFill>
            </a:endParaRPr>
          </a:p>
          <a:p>
            <a:pPr marL="698500" indent="-444500" algn="l">
              <a:buSzPct val="171000"/>
              <a:buChar char="•"/>
            </a:pPr>
            <a:r>
              <a:t>Just like in a free market economy, it’s survival of the fittest. It is expected that some groups flourish and some fail.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606761" y="99060"/>
            <a:ext cx="13222877" cy="419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</a:p>
          <a:p>
            <a:pPr algn="l"/>
            <a:r>
              <a:t>Benefits of Semesters: </a:t>
            </a:r>
          </a:p>
          <a:p>
            <a:pPr algn="l"/>
          </a:p>
          <a:p>
            <a:pPr marL="698500" indent="-444500" algn="l">
              <a:buSzPct val="171000"/>
              <a:buChar char="•"/>
            </a:pPr>
            <a:r>
              <a:t>People prefer a clear start and ending.</a:t>
            </a:r>
          </a:p>
          <a:p>
            <a:pPr marL="698500" indent="-444500" algn="l">
              <a:buSzPct val="171000"/>
              <a:buChar char="•"/>
            </a:pPr>
            <a:r>
              <a:t>People prefer to make short-term commitments.</a:t>
            </a:r>
          </a:p>
          <a:p>
            <a:pPr marL="698500" indent="-444500" algn="l">
              <a:buSzPct val="171000"/>
              <a:buChar char="•"/>
            </a:pPr>
            <a:r>
              <a:t>Group promotion and sign-ups are more effective.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609600" y="101599"/>
            <a:ext cx="13228007" cy="4711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</a:p>
          <a:p>
            <a:pPr algn="l"/>
            <a:r>
              <a:t>Utilizing Semesters</a:t>
            </a:r>
          </a:p>
          <a:p>
            <a:pPr algn="l"/>
          </a:p>
          <a:p>
            <a:pPr marL="698500" indent="-444500" algn="l">
              <a:buSzPct val="171000"/>
              <a:buChar char="•"/>
            </a:pPr>
            <a:r>
              <a:t>Fall - (Launch on late Aug. or early Sept.):  12-14 weeks </a:t>
            </a:r>
            <a:endParaRPr>
              <a:solidFill>
                <a:srgbClr val="FF462A"/>
              </a:solidFill>
            </a:endParaRPr>
          </a:p>
          <a:p>
            <a:pPr marL="677333" indent="-423333" algn="l">
              <a:buSzPct val="171000"/>
              <a:buChar char="•"/>
            </a:pPr>
            <a:r>
              <a:t>Spring - (Launch late Jan. or early Feb.) 12-14 weeks</a:t>
            </a:r>
          </a:p>
          <a:p>
            <a:pPr marL="677333" indent="-423333" algn="l">
              <a:buSzPct val="171000"/>
              <a:buChar char="•"/>
            </a:pPr>
            <a:r>
              <a:t>Optional Summer - Take a break from June to August or offer a limited number of groups for 8-10 weeks.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>
            <a:off x="609600" y="101600"/>
            <a:ext cx="13225058" cy="772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</a:p>
          <a:p>
            <a:pPr algn="l"/>
            <a:r>
              <a:t>Small Group Leaders</a:t>
            </a:r>
          </a:p>
          <a:p>
            <a:pPr algn="l">
              <a:defRPr sz="3500"/>
            </a:pPr>
          </a:p>
          <a:p>
            <a:pPr algn="l">
              <a:defRPr sz="3400"/>
            </a:pPr>
            <a:r>
              <a:t>	Who should be a leader?</a:t>
            </a:r>
            <a:endParaRPr baseline="5882"/>
          </a:p>
          <a:p>
            <a:pPr algn="l">
              <a:defRPr sz="3200"/>
            </a:pPr>
          </a:p>
          <a:p>
            <a:pPr algn="l">
              <a:defRPr sz="3200"/>
            </a:pPr>
            <a:r>
              <a:t>			Identify </a:t>
            </a:r>
            <a:r>
              <a:rPr u="sng"/>
              <a:t>growing Christians</a:t>
            </a:r>
            <a:r>
              <a:t> who are </a:t>
            </a:r>
            <a:r>
              <a:rPr u="sng"/>
              <a:t>relational</a:t>
            </a:r>
            <a:r>
              <a:t>, </a:t>
            </a:r>
            <a:r>
              <a:rPr u="sng"/>
              <a:t>excited about the</a:t>
            </a:r>
            <a:r>
              <a:t> 					</a:t>
            </a:r>
            <a:r>
              <a:rPr u="sng"/>
              <a:t>vision</a:t>
            </a:r>
            <a:r>
              <a:t> of the church and who want to </a:t>
            </a:r>
            <a:r>
              <a:rPr u="sng"/>
              <a:t>help people take a step</a:t>
            </a:r>
            <a:r>
              <a:t> on 					their journey of faith. </a:t>
            </a:r>
          </a:p>
          <a:p>
            <a:pPr algn="l">
              <a:defRPr sz="3200"/>
            </a:pPr>
          </a:p>
          <a:p>
            <a:pPr algn="l">
              <a:defRPr sz="3400"/>
            </a:pPr>
            <a:r>
              <a:t>	What is required to be a leader?</a:t>
            </a:r>
          </a:p>
          <a:p>
            <a:pPr algn="l">
              <a:defRPr sz="3200"/>
            </a:pPr>
          </a:p>
          <a:p>
            <a:pPr algn="l">
              <a:defRPr sz="3200"/>
            </a:pPr>
            <a:r>
              <a:t>			Complete a Group Leader Application, attend the small group leader 				training, complete Connect Track, participate in weekly worship, be at 			least 18 years of age.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609600" y="101600"/>
            <a:ext cx="13242677" cy="5753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</a:p>
          <a:p>
            <a:pPr algn="l"/>
            <a:r>
              <a:t>What are the responsibilities of a leader?</a:t>
            </a:r>
          </a:p>
          <a:p>
            <a:pPr algn="l"/>
            <a:r>
              <a:t> </a:t>
            </a:r>
          </a:p>
          <a:p>
            <a:pPr marL="698500" indent="-444500" algn="l">
              <a:buSzPct val="171000"/>
              <a:buChar char="•"/>
            </a:pPr>
            <a:r>
              <a:t>Hosting a small group of people in your home or a predetermined place</a:t>
            </a:r>
            <a:r>
              <a:rPr>
                <a:solidFill>
                  <a:srgbClr val="FF462A"/>
                </a:solidFill>
              </a:rPr>
              <a:t>.</a:t>
            </a:r>
          </a:p>
          <a:p>
            <a:pPr marL="698500" indent="-444500" algn="l">
              <a:buSzPct val="171000"/>
              <a:buChar char="•"/>
            </a:pPr>
            <a:r>
              <a:t>Extending a genuine greeting and expression of hospitality</a:t>
            </a:r>
          </a:p>
          <a:p>
            <a:pPr marL="698500" indent="-444500" algn="l">
              <a:buSzPct val="171000"/>
              <a:buChar char="•"/>
            </a:pPr>
            <a:r>
              <a:t>Facilitating the small group activity</a:t>
            </a:r>
            <a:r>
              <a:rPr>
                <a:solidFill>
                  <a:srgbClr val="FF462A"/>
                </a:solidFill>
              </a:rPr>
              <a:t>.</a:t>
            </a:r>
          </a:p>
          <a:p>
            <a:pPr marL="698500" indent="-444500" algn="l">
              <a:buSzPct val="171000"/>
              <a:buChar char="•"/>
            </a:pPr>
            <a:r>
              <a:t>Helping each group member take a step</a:t>
            </a:r>
          </a:p>
          <a:p>
            <a:pPr marL="698500" indent="-444500" algn="l">
              <a:buSzPct val="171000"/>
              <a:buChar char="•"/>
            </a:pPr>
            <a:r>
              <a:t>Reporting to the Small Group Coach.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606761" y="101600"/>
            <a:ext cx="13149916" cy="478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</a:p>
          <a:p>
            <a:pPr algn="l"/>
            <a:r>
              <a:t>How should leaders be trained?</a:t>
            </a:r>
          </a:p>
          <a:p>
            <a:pPr algn="l"/>
            <a:endParaRPr baseline="5555"/>
          </a:p>
          <a:p>
            <a:pPr algn="l"/>
            <a:r>
              <a:rPr baseline="5555"/>
              <a:t>	</a:t>
            </a:r>
            <a:r>
              <a:t>Initial Small Group Leaders should be trained using a Turbo Group. </a:t>
            </a:r>
          </a:p>
          <a:p>
            <a:pPr algn="l"/>
            <a:r>
              <a:t>	</a:t>
            </a:r>
            <a:endParaRPr baseline="5555"/>
          </a:p>
          <a:p>
            <a:pPr algn="l"/>
            <a:r>
              <a:rPr baseline="5555"/>
              <a:t>	</a:t>
            </a:r>
            <a:r>
              <a:t>Ongoing training for Small Group Leaders should be monthly and 	convenient.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606761" y="104289"/>
            <a:ext cx="13153469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</a:p>
          <a:p>
            <a:pPr algn="l"/>
            <a:r>
              <a:t>Building trust through training is essential for all small group leaders. Most problems can be traced back to a lack of training and relationship before a group launches.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>
            <a:off x="606761" y="107501"/>
            <a:ext cx="13294603" cy="679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</a:p>
          <a:p>
            <a:pPr algn="l"/>
            <a:r>
              <a:t>Small groups cannot be ‘another ministry’ your church offers.  Small groups must become the primary way you disciple and must connect directly to the vision.</a:t>
            </a:r>
          </a:p>
          <a:p>
            <a:pPr algn="l"/>
          </a:p>
          <a:p>
            <a:pPr marL="698500" indent="-444500" algn="l">
              <a:buSzPct val="171000"/>
              <a:buChar char="•"/>
            </a:pPr>
            <a:r>
              <a:t>Ensure that vision is communicated clearly and frequently. </a:t>
            </a:r>
            <a:endParaRPr>
              <a:solidFill>
                <a:srgbClr val="FF462A"/>
              </a:solidFill>
            </a:endParaRPr>
          </a:p>
          <a:p>
            <a:pPr marL="698500" indent="-444500" algn="l">
              <a:buSzPct val="171000"/>
              <a:buChar char="•"/>
            </a:pPr>
            <a:r>
              <a:t>All leadership should be encouraged to lead groups.</a:t>
            </a:r>
          </a:p>
          <a:p>
            <a:pPr marL="698500" indent="-444500" algn="l">
              <a:buSzPct val="171000"/>
              <a:buChar char="•"/>
            </a:pPr>
            <a:r>
              <a:t>Assimilate new member with the expectation of being in a small 	group.</a:t>
            </a:r>
          </a:p>
          <a:p>
            <a:pPr marL="698500" indent="-444500" algn="l">
              <a:buSzPct val="171000"/>
              <a:buChar char="•"/>
            </a:pPr>
            <a:r>
              <a:t>Align existing ministries that are similar (SS, Men’s &amp; Women’s 	ministry, classes, etc.) under the banner of small groups.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606761" y="107576"/>
            <a:ext cx="13288469" cy="731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</a:p>
          <a:p>
            <a:pPr algn="l"/>
            <a:r>
              <a:t>Summary: </a:t>
            </a:r>
          </a:p>
          <a:p>
            <a:pPr algn="l"/>
          </a:p>
          <a:p>
            <a:pPr marL="698500" indent="-444500" algn="l">
              <a:buSzPct val="171000"/>
              <a:buChar char="•"/>
            </a:pPr>
            <a:r>
              <a:t>Groups are comprised of no less than 4 people.</a:t>
            </a:r>
          </a:p>
          <a:p>
            <a:pPr marL="698500" indent="-444500" algn="l">
              <a:buSzPct val="171000"/>
              <a:buChar char="•"/>
            </a:pPr>
            <a:r>
              <a:t>Groups organize around a ‘free market’ of approved ideas (stage of life, interest or topic of study).  </a:t>
            </a:r>
          </a:p>
          <a:p>
            <a:pPr marL="698500" indent="-444500" algn="l">
              <a:buSzPct val="171000"/>
              <a:buChar char="•"/>
            </a:pPr>
            <a:r>
              <a:t>Groups meet weekly in a home or other location.  Homes are preferred. </a:t>
            </a:r>
          </a:p>
          <a:p>
            <a:pPr marL="698500" indent="-444500" algn="l">
              <a:buSzPct val="171000"/>
              <a:buChar char="•"/>
            </a:pPr>
            <a:r>
              <a:t>Groups include prayer, an activity and fellowship in various amounts.</a:t>
            </a:r>
          </a:p>
          <a:p>
            <a:pPr marL="698500" indent="-444500" algn="l">
              <a:buSzPct val="171000"/>
              <a:buChar char="•"/>
            </a:pPr>
            <a:r>
              <a:t>Groups typically meet for no more than 2 hours.</a:t>
            </a:r>
          </a:p>
          <a:p>
            <a:pPr marL="698500" indent="-444500" algn="l">
              <a:buSzPct val="171000"/>
              <a:buChar char="•"/>
            </a:pPr>
            <a:r>
              <a:t>Groups run for approx. 12-14 weeks in a semester format.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609600" y="101599"/>
            <a:ext cx="13250182" cy="656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>
              <a:defRPr sz="5600">
                <a:solidFill>
                  <a:srgbClr val="C0C0C0"/>
                </a:solidFill>
              </a:defRPr>
            </a:pPr>
            <a:r>
              <a:t>	One Focus</a:t>
            </a:r>
            <a:endParaRPr baseline="3571"/>
          </a:p>
          <a:p>
            <a:pPr algn="l"/>
          </a:p>
          <a:p>
            <a:pPr algn="l"/>
            <a:r>
              <a:t>	People will not become long-term members of a local church 			without significant relationships. These relationships thrive best in 		groups that focus on loving people and God.</a:t>
            </a:r>
          </a:p>
          <a:p>
            <a:pPr algn="l"/>
          </a:p>
          <a:p>
            <a:pPr algn="l"/>
            <a:r>
              <a:t>	By utilizing the Formula of Community and structuring your church 	around One Focus, you will achieve an expandable small group 			model that will ensure discipleship in growing deeper and growing 		larger.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606761" y="99508"/>
            <a:ext cx="13292234" cy="419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</a:p>
          <a:p>
            <a:pPr algn="l"/>
            <a:r>
              <a:t>Small groups have the ability to create church wide momentum because they deepen relationships with God and others.</a:t>
            </a:r>
          </a:p>
          <a:p>
            <a:pPr algn="l"/>
          </a:p>
          <a:p>
            <a:pPr algn="l"/>
            <a:r>
              <a:t>Of all the things you could tweak in your church's programming nothing would be more impactful than making this your One Focus.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>
            <a:off x="606761" y="99134"/>
            <a:ext cx="13390855" cy="712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  <a:r>
              <a:t>	</a:t>
            </a:r>
            <a:r>
              <a:rPr sz="5600">
                <a:solidFill>
                  <a:srgbClr val="C0C0C0"/>
                </a:solidFill>
              </a:rPr>
              <a:t>White Board</a:t>
            </a:r>
            <a:endParaRPr baseline="3571" sz="5600">
              <a:solidFill>
                <a:srgbClr val="C0C0C0"/>
              </a:solidFill>
            </a:endParaRPr>
          </a:p>
          <a:p>
            <a:pPr algn="l"/>
            <a:endParaRPr baseline="5555"/>
          </a:p>
          <a:p>
            <a:pPr algn="l"/>
            <a:r>
              <a:t>Six Month Timeline for Launching Small Groups</a:t>
            </a:r>
            <a:endParaRPr baseline="5555"/>
          </a:p>
          <a:p>
            <a:pPr algn="l"/>
            <a:endParaRPr baseline="5555"/>
          </a:p>
          <a:p>
            <a:pPr algn="l">
              <a:defRPr sz="3500"/>
            </a:pPr>
            <a:r>
              <a:rPr baseline="5714"/>
              <a:t>	Ongoing - </a:t>
            </a:r>
            <a:r>
              <a:t>Vision Cast </a:t>
            </a:r>
          </a:p>
          <a:p>
            <a:pPr lvl="2" marL="1397000" indent="-457200" algn="l">
              <a:buSzPct val="171000"/>
              <a:buChar char="•"/>
              <a:defRPr sz="3500"/>
            </a:pPr>
            <a:r>
              <a:t>Passing Comments</a:t>
            </a:r>
          </a:p>
          <a:p>
            <a:pPr lvl="2" marL="1288142" indent="-348342" algn="l">
              <a:buSzPct val="171000"/>
              <a:buChar char="•"/>
              <a:defRPr sz="3500"/>
            </a:pPr>
            <a:r>
              <a:t>Leaders &amp; Meetings</a:t>
            </a:r>
          </a:p>
          <a:p>
            <a:pPr lvl="2" marL="1288142" indent="-348342" algn="l">
              <a:buSzPct val="171000"/>
              <a:buChar char="•"/>
              <a:defRPr sz="3500"/>
            </a:pPr>
            <a:r>
              <a:t>Sermons</a:t>
            </a:r>
          </a:p>
          <a:p>
            <a:pPr lvl="2" marL="1288142" indent="-348342" algn="l">
              <a:buSzPct val="171000"/>
              <a:buChar char="•"/>
              <a:defRPr sz="3500"/>
            </a:pPr>
            <a:r>
              <a:t>Announcements</a:t>
            </a:r>
          </a:p>
          <a:p>
            <a:pPr algn="l">
              <a:defRPr sz="3500"/>
            </a:pPr>
            <a:endParaRPr baseline="5714"/>
          </a:p>
          <a:p>
            <a:pPr algn="l">
              <a:defRPr sz="3500"/>
            </a:pPr>
            <a:r>
              <a:rPr baseline="5714"/>
              <a:t>	August or Month 1 - </a:t>
            </a:r>
            <a:r>
              <a:t>Decide on your system’s regulations &amp; calendar.	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606761" y="98537"/>
            <a:ext cx="13344023" cy="557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>
              <a:defRPr sz="5600">
                <a:solidFill>
                  <a:srgbClr val="C0C0C0"/>
                </a:solidFill>
              </a:defRPr>
            </a:pPr>
            <a:r>
              <a:t>	White Board</a:t>
            </a:r>
            <a:endParaRPr baseline="3571"/>
          </a:p>
          <a:p>
            <a:pPr algn="l"/>
            <a:endParaRPr baseline="5555"/>
          </a:p>
          <a:p>
            <a:pPr algn="l"/>
            <a:r>
              <a:t>Six Month Timeline for Launching Small Groups</a:t>
            </a:r>
            <a:endParaRPr baseline="5555"/>
          </a:p>
          <a:p>
            <a:pPr algn="l"/>
          </a:p>
          <a:p>
            <a:pPr algn="l"/>
            <a:r>
              <a:t>	September or Month 2 - Recruit ‘early adopters’ as the first crop of 	small group leaders. </a:t>
            </a:r>
          </a:p>
          <a:p>
            <a:pPr algn="l"/>
            <a:r>
              <a:t>			</a:t>
            </a:r>
            <a:endParaRPr baseline="5555">
              <a:solidFill>
                <a:schemeClr val="accent5"/>
              </a:solidFill>
            </a:endParaRPr>
          </a:p>
          <a:p>
            <a:pPr algn="l"/>
            <a:r>
              <a:rPr baseline="5555">
                <a:solidFill>
                  <a:schemeClr val="accent5"/>
                </a:solidFill>
              </a:rPr>
              <a:t>	</a:t>
            </a:r>
            <a:r>
              <a:rPr baseline="5555"/>
              <a:t>October or Month 3 - Personally Lead a 6-8 ‘</a:t>
            </a:r>
            <a:r>
              <a:t>Turbo Group’.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606761" y="101824"/>
            <a:ext cx="13284988" cy="676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>
              <a:defRPr sz="5600">
                <a:solidFill>
                  <a:srgbClr val="C0C0C0"/>
                </a:solidFill>
              </a:defRPr>
            </a:pPr>
            <a:r>
              <a:t>	White Board</a:t>
            </a:r>
            <a:endParaRPr baseline="3571"/>
          </a:p>
          <a:p>
            <a:pPr algn="l"/>
            <a:endParaRPr baseline="5555"/>
          </a:p>
          <a:p>
            <a:pPr algn="l"/>
            <a:r>
              <a:t>Six Month Timeline for Launching Small Groups</a:t>
            </a:r>
            <a:endParaRPr baseline="5555"/>
          </a:p>
          <a:p>
            <a:pPr algn="l"/>
            <a:r>
              <a:rPr baseline="5555"/>
              <a:t>		</a:t>
            </a:r>
            <a:endParaRPr baseline="5555"/>
          </a:p>
          <a:p>
            <a:pPr algn="l"/>
            <a:r>
              <a:rPr baseline="5555"/>
              <a:t>	December or Month 5 - Take a break from the Turbo Group and 		organize the upcoming semester.</a:t>
            </a:r>
            <a:endParaRPr baseline="5555"/>
          </a:p>
          <a:p>
            <a:pPr algn="l"/>
            <a:endParaRPr baseline="5555"/>
          </a:p>
          <a:p>
            <a:pPr lvl="2" marL="1244600" indent="-304800" algn="l">
              <a:buSzPct val="171000"/>
              <a:buChar char="•"/>
            </a:pPr>
            <a:r>
              <a:rPr baseline="5555"/>
              <a:t>Assist leaders in choosing an activity.</a:t>
            </a:r>
            <a:endParaRPr baseline="5555"/>
          </a:p>
          <a:p>
            <a:pPr lvl="2" marL="1244600" indent="-304800" algn="l">
              <a:buSzPct val="171000"/>
              <a:buChar char="•"/>
            </a:pPr>
            <a:r>
              <a:rPr baseline="5555"/>
              <a:t>Print groups guides.</a:t>
            </a:r>
            <a:endParaRPr baseline="5555"/>
          </a:p>
          <a:p>
            <a:pPr lvl="2" marL="1244600" indent="-304800" algn="l">
              <a:buSzPct val="171000"/>
              <a:buChar char="•"/>
            </a:pPr>
            <a:r>
              <a:rPr baseline="5555"/>
              <a:t>Most essential quality: Recruitment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606761" y="99508"/>
            <a:ext cx="13191078" cy="777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>
              <a:defRPr sz="5600">
                <a:solidFill>
                  <a:srgbClr val="C0C0C0"/>
                </a:solidFill>
              </a:defRPr>
            </a:pPr>
            <a:r>
              <a:t>	White Board</a:t>
            </a:r>
            <a:endParaRPr baseline="3571"/>
          </a:p>
          <a:p>
            <a:pPr algn="l"/>
            <a:endParaRPr baseline="5555"/>
          </a:p>
          <a:p>
            <a:pPr algn="l"/>
            <a:r>
              <a:t>Six Month Timeline for Launching Small Groups</a:t>
            </a:r>
            <a:endParaRPr baseline="5555"/>
          </a:p>
          <a:p>
            <a:pPr algn="l"/>
            <a:endParaRPr baseline="5555"/>
          </a:p>
          <a:p>
            <a:pPr algn="l"/>
            <a:r>
              <a:rPr baseline="5555"/>
              <a:t>	</a:t>
            </a:r>
            <a:r>
              <a:rPr baseline="5714" sz="3500"/>
              <a:t>January or Month 6 - The whole month will lead to a Launch Day.</a:t>
            </a:r>
            <a:endParaRPr baseline="5714" sz="3500"/>
          </a:p>
          <a:p>
            <a:pPr algn="l"/>
            <a:endParaRPr baseline="5714" sz="3500"/>
          </a:p>
          <a:p>
            <a:pPr algn="l"/>
            <a:r>
              <a:rPr baseline="5714" sz="3500"/>
              <a:t>		Allow for 4 weeks of promotion.</a:t>
            </a:r>
            <a:endParaRPr baseline="5714" sz="3500"/>
          </a:p>
          <a:p>
            <a:pPr algn="l"/>
            <a:r>
              <a:rPr baseline="5714" sz="3500"/>
              <a:t>		Distribute Groups Guides 2 weeks before the launch. </a:t>
            </a:r>
            <a:endParaRPr baseline="5714" sz="3500"/>
          </a:p>
          <a:p>
            <a:pPr algn="l"/>
            <a:r>
              <a:rPr baseline="5714" sz="3500"/>
              <a:t>		Launch day should include:</a:t>
            </a:r>
            <a:endParaRPr baseline="5714" sz="3500"/>
          </a:p>
          <a:p>
            <a:pPr lvl="5" marL="2286000" indent="-304800" algn="l">
              <a:buSzPct val="171000"/>
              <a:buChar char="•"/>
            </a:pPr>
            <a:r>
              <a:rPr baseline="5714" sz="3500"/>
              <a:t>Special decor.</a:t>
            </a:r>
            <a:endParaRPr baseline="5714" sz="3500"/>
          </a:p>
          <a:p>
            <a:pPr lvl="5" marL="2286000" indent="-304800" algn="l">
              <a:buSzPct val="171000"/>
              <a:buChar char="•"/>
            </a:pPr>
            <a:r>
              <a:rPr baseline="5714" sz="3500"/>
              <a:t>Every Leader at a designated area.</a:t>
            </a:r>
            <a:endParaRPr baseline="5714" sz="3500"/>
          </a:p>
          <a:p>
            <a:pPr lvl="5" marL="2286000" indent="-304800" algn="l">
              <a:buSzPct val="171000"/>
              <a:buChar char="•"/>
            </a:pPr>
            <a:r>
              <a:rPr baseline="5714" sz="3500"/>
              <a:t>Sermon response should be to sign up.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609600" y="-14858"/>
            <a:ext cx="13292595" cy="74338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>
              <a:defRPr sz="5600">
                <a:solidFill>
                  <a:srgbClr val="A7A9AB"/>
                </a:solidFill>
              </a:defRPr>
            </a:pPr>
            <a:r>
              <a:t>	Lab</a:t>
            </a:r>
            <a:endParaRPr i="1"/>
          </a:p>
          <a:p>
            <a:pPr algn="l">
              <a:defRPr b="1" sz="1400"/>
            </a:pPr>
            <a:endParaRPr i="1"/>
          </a:p>
          <a:p>
            <a:pPr algn="l">
              <a:defRPr b="1"/>
            </a:pPr>
            <a:r>
              <a:rPr i="1"/>
              <a:t>Checklist:</a:t>
            </a:r>
            <a:r>
              <a:t> </a:t>
            </a:r>
          </a:p>
          <a:p>
            <a:pPr algn="l">
              <a:buSzPct val="125000"/>
              <a:buFont typeface="Lucida Grande"/>
              <a:buChar char="✓"/>
              <a:defRPr sz="2400"/>
            </a:pPr>
            <a:r>
              <a:rPr b="1"/>
              <a:t>Schedule </a:t>
            </a:r>
            <a:r>
              <a:t>A time to pray about and discuss a future small group ministry at your church.</a:t>
            </a:r>
          </a:p>
          <a:p>
            <a:pPr algn="l">
              <a:buSzPct val="125000"/>
              <a:buFont typeface="Lucida Grande"/>
              <a:buChar char="✓"/>
              <a:defRPr sz="2400"/>
            </a:pPr>
            <a:r>
              <a:rPr b="1"/>
              <a:t>Read </a:t>
            </a:r>
            <a:r>
              <a:rPr i="1"/>
              <a:t>Dog Training, Fly Fishing, and Sharing Christ in the 21st Century </a:t>
            </a:r>
            <a:r>
              <a:t>by Ted Haggard or </a:t>
            </a:r>
            <a:r>
              <a:rPr i="1"/>
              <a:t>Small Groups on Purpose</a:t>
            </a:r>
            <a:r>
              <a:t> by Steve Gladen</a:t>
            </a:r>
          </a:p>
          <a:p>
            <a:pPr algn="l">
              <a:buSzPct val="125000"/>
              <a:buFont typeface="Lucida Grande"/>
              <a:buChar char="✓"/>
              <a:defRPr sz="2400"/>
            </a:pPr>
            <a:r>
              <a:rPr b="1"/>
              <a:t>Meet </a:t>
            </a:r>
            <a:r>
              <a:t>to begin organizing your small group regulations. Also, brainstorm a recruitment list of potential turbo group participants.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/>
            </a:p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/>
            </a:p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/>
            </a:pPr>
            <a:r>
              <a:t>Discussion Questions: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/>
            </a:pPr>
            <a:r>
              <a:t>? Does our current structure help people find community? Why or why not?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/>
            </a:pPr>
            <a:r>
              <a:t>? Could our discipleship strategy benefit from reorganizing around relationships?</a:t>
            </a:r>
          </a:p>
          <a:p>
            <a:pPr algn="l" defTabSz="647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/>
            </a:pPr>
            <a:r>
              <a:t>? What competing structures or ministries would need to be addressed in order to launch small groups? 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/>
            </a:pPr>
            <a:r>
              <a:t>? What is a reasonable time line to organize and launch our first turbo group?</a:t>
            </a:r>
            <a:endParaRPr sz="2200"/>
          </a:p>
          <a:p>
            <a:pPr algn="l">
              <a:defRPr sz="1400"/>
            </a:pPr>
            <a:endParaRPr i="1"/>
          </a:p>
          <a:p>
            <a:pPr algn="l"/>
            <a:r>
              <a:rPr b="1" i="1"/>
              <a:t>Tools</a:t>
            </a:r>
            <a:r>
              <a:rPr b="1"/>
              <a:t>: </a:t>
            </a:r>
            <a:r>
              <a:rPr sz="2400"/>
              <a:t> Small Group Materials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609600" y="101600"/>
            <a:ext cx="13227801" cy="39628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>
              <a:defRPr sz="5600">
                <a:solidFill>
                  <a:srgbClr val="C0C0C0"/>
                </a:solidFill>
              </a:defRPr>
            </a:pPr>
            <a:r>
              <a:t>	A Need for Community</a:t>
            </a:r>
          </a:p>
          <a:p>
            <a:pPr algn="l"/>
          </a:p>
          <a:p>
            <a:pPr algn="l"/>
            <a:r>
              <a:t>	“</a:t>
            </a:r>
            <a:r>
              <a:rPr i="1"/>
              <a:t>Today, people outside and inside the church share a common desire; 			community. Americans are among the loneliest people in the world.</a:t>
            </a:r>
            <a:r>
              <a:t>” </a:t>
            </a:r>
          </a:p>
          <a:p>
            <a:pPr algn="l"/>
            <a:r>
              <a:t>	- Gallup Organization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609600" y="159518"/>
            <a:ext cx="13290543" cy="5014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>
              <a:defRPr sz="5600">
                <a:solidFill>
                  <a:srgbClr val="C0C0C0"/>
                </a:solidFill>
              </a:defRPr>
            </a:pPr>
            <a:r>
              <a:t>	Biblical Community</a:t>
            </a:r>
            <a:endParaRPr baseline="3571"/>
          </a:p>
          <a:p>
            <a:pPr algn="l"/>
          </a:p>
          <a:p>
            <a:pPr algn="l"/>
            <a:r>
              <a:t>	“</a:t>
            </a:r>
            <a:r>
              <a:rPr i="1"/>
              <a:t>So continuing daily with one accord </a:t>
            </a:r>
            <a:r>
              <a:rPr b="1" i="1"/>
              <a:t>in the temple, and breaking 			bread from house to house</a:t>
            </a:r>
            <a:r>
              <a:rPr i="1"/>
              <a:t>, they ate their food with gladness and 			simplicity of heart, </a:t>
            </a:r>
            <a:r>
              <a:rPr b="1" baseline="31999" i="1"/>
              <a:t> </a:t>
            </a:r>
            <a:r>
              <a:rPr i="1"/>
              <a:t>praising God and having favor with all the people. 			</a:t>
            </a:r>
            <a:r>
              <a:rPr b="1" i="1"/>
              <a:t>And the Lord added to the church</a:t>
            </a:r>
            <a:r>
              <a:rPr b="1" baseline="31999" i="1"/>
              <a:t> </a:t>
            </a:r>
            <a:r>
              <a:rPr b="1" i="1"/>
              <a:t>daily those who were being 			saved.</a:t>
            </a:r>
            <a:r>
              <a:rPr i="1"/>
              <a:t>”  -</a:t>
            </a:r>
            <a:r>
              <a:t>Acts 2:46-27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609600" y="101599"/>
            <a:ext cx="13292330" cy="7734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>
              <a:defRPr sz="5600">
                <a:solidFill>
                  <a:srgbClr val="C0C0C0"/>
                </a:solidFill>
              </a:defRPr>
            </a:pPr>
            <a:r>
              <a:t>	Biblical Community</a:t>
            </a:r>
          </a:p>
          <a:p>
            <a:pPr algn="l"/>
          </a:p>
          <a:p>
            <a:pPr algn="l"/>
            <a:r>
              <a:t>	Being in a deep relationship is essential to becoming a fully devoted 		disciple. Just consider some of the "one another’s" found in 				Scripture:</a:t>
            </a:r>
          </a:p>
          <a:p>
            <a:pPr algn="l">
              <a:defRPr sz="2000"/>
            </a:pPr>
          </a:p>
          <a:p>
            <a:pPr algn="l">
              <a:defRPr sz="3500"/>
            </a:pPr>
            <a:r>
              <a:t>			</a:t>
            </a:r>
            <a:r>
              <a:rPr sz="3400"/>
              <a:t>- Be devoted to one another. (Romans 12:10)</a:t>
            </a:r>
            <a:endParaRPr sz="3400"/>
          </a:p>
          <a:p>
            <a:pPr algn="l">
              <a:defRPr sz="3500"/>
            </a:pPr>
            <a:r>
              <a:rPr sz="3400"/>
              <a:t>			- Live in harmony with one another. (Romans 12:16)</a:t>
            </a:r>
            <a:endParaRPr sz="3400"/>
          </a:p>
          <a:p>
            <a:pPr algn="l">
              <a:defRPr sz="3500"/>
            </a:pPr>
            <a:r>
              <a:rPr sz="3400"/>
              <a:t>			- Love one another.  (Romans 13:8)</a:t>
            </a:r>
            <a:endParaRPr sz="3400"/>
          </a:p>
          <a:p>
            <a:pPr algn="l">
              <a:defRPr sz="3500"/>
            </a:pPr>
            <a:r>
              <a:rPr sz="3400"/>
              <a:t>			- Be at peace with one another. (Mark 9:50)</a:t>
            </a:r>
            <a:endParaRPr sz="3400"/>
          </a:p>
          <a:p>
            <a:pPr algn="l">
              <a:defRPr sz="3500"/>
            </a:pPr>
            <a:r>
              <a:rPr sz="3400"/>
              <a:t>			- Wait for one another when you come together to eat.  </a:t>
            </a:r>
            <a:endParaRPr sz="3400"/>
          </a:p>
          <a:p>
            <a:pPr algn="l">
              <a:defRPr sz="3500"/>
            </a:pPr>
            <a:r>
              <a:rPr sz="3400"/>
              <a:t>				(1 	Corinthians 11:33)</a:t>
            </a:r>
            <a:endParaRPr sz="3400"/>
          </a:p>
          <a:p>
            <a:pPr algn="l">
              <a:defRPr sz="3500"/>
            </a:pPr>
            <a:r>
              <a:rPr sz="3400"/>
              <a:t>			- Serve one another. (Galatians 5:13)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609600" y="101599"/>
            <a:ext cx="13317296" cy="4711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</a:p>
          <a:p>
            <a:pPr algn="l"/>
            <a:r>
              <a:t>What is a Small Group?</a:t>
            </a:r>
          </a:p>
          <a:p>
            <a:pPr algn="l"/>
          </a:p>
          <a:p>
            <a:pPr algn="l"/>
            <a:r>
              <a:t>	A “Small Group” is any 4 or more persons getting together on a 			regular basis, to do an activity (Study, task, ministry, etc.) in which 		they interact with each other (fellowship) and have an identifiable 		leader.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609600" y="101599"/>
            <a:ext cx="13239777" cy="4711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</a:p>
          <a:p>
            <a:pPr algn="l"/>
            <a:r>
              <a:t>4 Benefits of Small Groups for People</a:t>
            </a:r>
          </a:p>
          <a:p>
            <a:pPr algn="l"/>
          </a:p>
          <a:p>
            <a:pPr lvl="1" marL="952500" indent="-317500" algn="l">
              <a:buSzPct val="100000"/>
              <a:buAutoNum type="arabicPeriod" startAt="1"/>
            </a:pPr>
            <a:r>
              <a:t>	 Small Groups Increase Connectedness. </a:t>
            </a:r>
          </a:p>
          <a:p>
            <a:pPr lvl="1" marL="952500" indent="-317500" algn="l">
              <a:buSzPct val="100000"/>
              <a:buAutoNum type="arabicPeriod" startAt="1"/>
            </a:pPr>
            <a:r>
              <a:t>  Small Groups Intensify Discipleship.</a:t>
            </a:r>
          </a:p>
          <a:p>
            <a:pPr lvl="1" marL="952500" indent="-317500" algn="l">
              <a:buSzPct val="100000"/>
              <a:buAutoNum type="arabicPeriod" startAt="1"/>
            </a:pPr>
            <a:r>
              <a:t>  Small Groups Make Growing Churches Feel Personal. </a:t>
            </a:r>
          </a:p>
          <a:p>
            <a:pPr lvl="1" marL="952500" indent="-317500" algn="l">
              <a:buSzPct val="100000"/>
              <a:buAutoNum type="arabicPeriod" startAt="1"/>
            </a:pPr>
            <a:r>
              <a:t>  Small Groups Provide Care.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609600" y="101600"/>
            <a:ext cx="13190949" cy="419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</a:p>
          <a:p>
            <a:pPr algn="l"/>
            <a:r>
              <a:t>3 Benefits of Small Groups for the Church</a:t>
            </a:r>
          </a:p>
          <a:p>
            <a:pPr algn="l"/>
          </a:p>
          <a:p>
            <a:pPr lvl="3" marL="914400" indent="-228600" algn="l">
              <a:buSzPct val="100000"/>
              <a:buAutoNum type="arabicPeriod" startAt="1"/>
            </a:pPr>
            <a:r>
              <a:t>	 Small Groups Increase Efficiency.</a:t>
            </a:r>
          </a:p>
          <a:p>
            <a:pPr lvl="3" marL="914400" indent="-228600" algn="l">
              <a:buSzPct val="100000"/>
              <a:buAutoNum type="arabicPeriod" startAt="1"/>
            </a:pPr>
            <a:r>
              <a:t>  Small Groups Empower More People For Ministry.</a:t>
            </a:r>
          </a:p>
          <a:p>
            <a:pPr lvl="3" marL="914400" indent="-228600" algn="l">
              <a:buSzPct val="100000"/>
              <a:buAutoNum type="arabicPeriod" startAt="1"/>
            </a:pPr>
            <a:r>
              <a:t>  Small Groups Expand The Church.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609600" y="101600"/>
            <a:ext cx="13258742" cy="523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Community</a:t>
            </a:r>
          </a:p>
          <a:p>
            <a:pPr algn="l"/>
          </a:p>
          <a:p>
            <a:pPr algn="l"/>
            <a:r>
              <a:t>There are many different small group models.  </a:t>
            </a:r>
          </a:p>
          <a:p>
            <a:pPr algn="l"/>
          </a:p>
          <a:p>
            <a:pPr lvl="1" marL="1041400" indent="-444500" algn="l">
              <a:buSzPct val="171000"/>
              <a:buChar char="•"/>
            </a:pPr>
            <a:r>
              <a:t>Sunday School/ Study Groups</a:t>
            </a:r>
          </a:p>
          <a:p>
            <a:pPr lvl="1" marL="1041400" indent="-444500" algn="l">
              <a:buSzPct val="171000"/>
              <a:buChar char="•"/>
            </a:pPr>
            <a:r>
              <a:t>Sermon Based Groups</a:t>
            </a:r>
          </a:p>
          <a:p>
            <a:pPr lvl="1" marL="1041400" indent="-444500" algn="l">
              <a:buSzPct val="171000"/>
              <a:buChar char="•"/>
            </a:pPr>
            <a:r>
              <a:t>Free-market</a:t>
            </a:r>
          </a:p>
          <a:p>
            <a:pPr lvl="1" marL="1041400" indent="-444500" algn="l">
              <a:buSzPct val="171000"/>
              <a:buChar char="•"/>
            </a:pPr>
            <a:r>
              <a:t>Geographically Based</a:t>
            </a:r>
          </a:p>
          <a:p>
            <a:pPr lvl="1" marL="1041400" indent="-444500" algn="l">
              <a:buSzPct val="171000"/>
              <a:buChar char="•"/>
            </a:pPr>
            <a:r>
              <a:t>Age/Life Stage Groups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