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x="16256000" cy="9144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1pPr>
    <a:lvl2pPr marL="0" marR="0" indent="2667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2pPr>
    <a:lvl3pPr marL="0" marR="0" indent="5334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3pPr>
    <a:lvl4pPr marL="0" marR="0" indent="8001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4pPr>
    <a:lvl5pPr marL="0" marR="0" indent="10668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5pPr>
    <a:lvl6pPr marL="0" marR="0" indent="13335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6pPr>
    <a:lvl7pPr marL="0" marR="0" indent="16129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7pPr>
    <a:lvl8pPr marL="0" marR="0" indent="18796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8pPr>
    <a:lvl9pPr marL="0" marR="0" indent="21463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 styleId="{D51ADE6A-740E-44AE-83CC-AE7238B6C88D}"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hape 44"/>
          <p:cNvSpPr/>
          <p:nvPr>
            <p:ph type="sldImg"/>
          </p:nvPr>
        </p:nvSpPr>
        <p:spPr>
          <a:xfrm>
            <a:off x="1143000" y="685800"/>
            <a:ext cx="4572000" cy="3429000"/>
          </a:xfrm>
          <a:prstGeom prst="rect">
            <a:avLst/>
          </a:prstGeom>
        </p:spPr>
        <p:txBody>
          <a:bodyPr/>
          <a:lstStyle/>
          <a:p>
            <a:pPr/>
          </a:p>
        </p:txBody>
      </p:sp>
      <p:sp>
        <p:nvSpPr>
          <p:cNvPr id="45" name="Shape 4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46100" latinLnBrk="0">
      <a:defRPr sz="1600">
        <a:latin typeface="Lucida Grande"/>
        <a:ea typeface="Lucida Grande"/>
        <a:cs typeface="Lucida Grande"/>
        <a:sym typeface="Lucida Grande"/>
      </a:defRPr>
    </a:lvl1pPr>
    <a:lvl2pPr indent="228600" defTabSz="546100" latinLnBrk="0">
      <a:defRPr sz="1600">
        <a:latin typeface="Lucida Grande"/>
        <a:ea typeface="Lucida Grande"/>
        <a:cs typeface="Lucida Grande"/>
        <a:sym typeface="Lucida Grande"/>
      </a:defRPr>
    </a:lvl2pPr>
    <a:lvl3pPr indent="457200" defTabSz="546100" latinLnBrk="0">
      <a:defRPr sz="1600">
        <a:latin typeface="Lucida Grande"/>
        <a:ea typeface="Lucida Grande"/>
        <a:cs typeface="Lucida Grande"/>
        <a:sym typeface="Lucida Grande"/>
      </a:defRPr>
    </a:lvl3pPr>
    <a:lvl4pPr indent="685800" defTabSz="546100" latinLnBrk="0">
      <a:defRPr sz="1600">
        <a:latin typeface="Lucida Grande"/>
        <a:ea typeface="Lucida Grande"/>
        <a:cs typeface="Lucida Grande"/>
        <a:sym typeface="Lucida Grande"/>
      </a:defRPr>
    </a:lvl4pPr>
    <a:lvl5pPr indent="914400" defTabSz="546100" latinLnBrk="0">
      <a:defRPr sz="1600">
        <a:latin typeface="Lucida Grande"/>
        <a:ea typeface="Lucida Grande"/>
        <a:cs typeface="Lucida Grande"/>
        <a:sym typeface="Lucida Grande"/>
      </a:defRPr>
    </a:lvl5pPr>
    <a:lvl6pPr indent="1143000" defTabSz="546100" latinLnBrk="0">
      <a:defRPr sz="1600">
        <a:latin typeface="Lucida Grande"/>
        <a:ea typeface="Lucida Grande"/>
        <a:cs typeface="Lucida Grande"/>
        <a:sym typeface="Lucida Grande"/>
      </a:defRPr>
    </a:lvl6pPr>
    <a:lvl7pPr indent="1371600" defTabSz="546100" latinLnBrk="0">
      <a:defRPr sz="1600">
        <a:latin typeface="Lucida Grande"/>
        <a:ea typeface="Lucida Grande"/>
        <a:cs typeface="Lucida Grande"/>
        <a:sym typeface="Lucida Grande"/>
      </a:defRPr>
    </a:lvl7pPr>
    <a:lvl8pPr indent="1600200" defTabSz="546100" latinLnBrk="0">
      <a:defRPr sz="1600">
        <a:latin typeface="Lucida Grande"/>
        <a:ea typeface="Lucida Grande"/>
        <a:cs typeface="Lucida Grande"/>
        <a:sym typeface="Lucida Grande"/>
      </a:defRPr>
    </a:lvl8pPr>
    <a:lvl9pPr indent="1828800" defTabSz="546100" latinLnBrk="0">
      <a:defRPr sz="16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Blank">
    <p:spTree>
      <p:nvGrpSpPr>
        <p:cNvPr id="1" name=""/>
        <p:cNvGrpSpPr/>
        <p:nvPr/>
      </p:nvGrpSpPr>
      <p:grpSpPr>
        <a:xfrm>
          <a:off x="0" y="0"/>
          <a:ext cx="0" cy="0"/>
          <a:chOff x="0" y="0"/>
          <a:chExt cx="0" cy="0"/>
        </a:xfrm>
      </p:grpSpPr>
      <p:pic>
        <p:nvPicPr>
          <p:cNvPr id="20"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21" name="Shape 2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Break Slide">
    <p:spTree>
      <p:nvGrpSpPr>
        <p:cNvPr id="1" name=""/>
        <p:cNvGrpSpPr/>
        <p:nvPr/>
      </p:nvGrpSpPr>
      <p:grpSpPr>
        <a:xfrm>
          <a:off x="0" y="0"/>
          <a:ext cx="0" cy="0"/>
          <a:chOff x="0" y="0"/>
          <a:chExt cx="0" cy="0"/>
        </a:xfrm>
      </p:grpSpPr>
      <p:pic>
        <p:nvPicPr>
          <p:cNvPr id="28" name="title key.png"/>
          <p:cNvPicPr>
            <a:picLocks noChangeAspect="1"/>
          </p:cNvPicPr>
          <p:nvPr/>
        </p:nvPicPr>
        <p:blipFill>
          <a:blip r:embed="rId2">
            <a:extLst/>
          </a:blip>
          <a:stretch>
            <a:fillRect/>
          </a:stretch>
        </p:blipFill>
        <p:spPr>
          <a:xfrm>
            <a:off x="-1" y="-1"/>
            <a:ext cx="16256001" cy="9144001"/>
          </a:xfrm>
          <a:prstGeom prst="rect">
            <a:avLst/>
          </a:prstGeom>
          <a:ln w="12700">
            <a:miter lim="400000"/>
          </a:ln>
        </p:spPr>
      </p:pic>
      <p:sp>
        <p:nvSpPr>
          <p:cNvPr id="29" name="Shape 2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Title &amp; Bullets">
    <p:spTree>
      <p:nvGrpSpPr>
        <p:cNvPr id="1" name=""/>
        <p:cNvGrpSpPr/>
        <p:nvPr/>
      </p:nvGrpSpPr>
      <p:grpSpPr>
        <a:xfrm>
          <a:off x="0" y="0"/>
          <a:ext cx="0" cy="0"/>
          <a:chOff x="0" y="0"/>
          <a:chExt cx="0" cy="0"/>
        </a:xfrm>
      </p:grpSpPr>
      <p:sp>
        <p:nvSpPr>
          <p:cNvPr id="36" name="Shape 36"/>
          <p:cNvSpPr/>
          <p:nvPr>
            <p:ph type="title"/>
          </p:nvPr>
        </p:nvSpPr>
        <p:spPr>
          <a:xfrm>
            <a:off x="3362362" y="236668"/>
            <a:ext cx="9520519" cy="2291380"/>
          </a:xfrm>
          <a:prstGeom prst="rect">
            <a:avLst/>
          </a:prstGeom>
        </p:spPr>
        <p:txBody>
          <a:bodyPr lIns="32272" tIns="32272" rIns="32272" bIns="32272">
            <a:normAutofit fontScale="100000" lnSpcReduction="0"/>
          </a:bodyPr>
          <a:lstStyle>
            <a:lvl1pPr defTabSz="647700">
              <a:defRPr sz="7200"/>
            </a:lvl1pPr>
          </a:lstStyle>
          <a:p>
            <a:pPr/>
            <a:r>
              <a:t>Title Text</a:t>
            </a:r>
          </a:p>
        </p:txBody>
      </p:sp>
      <p:sp>
        <p:nvSpPr>
          <p:cNvPr id="37" name="Shape 37"/>
          <p:cNvSpPr/>
          <p:nvPr>
            <p:ph type="body" sz="half" idx="1"/>
          </p:nvPr>
        </p:nvSpPr>
        <p:spPr>
          <a:xfrm>
            <a:off x="3362362" y="2592592"/>
            <a:ext cx="9520519" cy="5368067"/>
          </a:xfrm>
          <a:prstGeom prst="rect">
            <a:avLst/>
          </a:prstGeom>
        </p:spPr>
        <p:txBody>
          <a:bodyPr lIns="32272" tIns="32272" rIns="32272" bIns="32272">
            <a:normAutofit fontScale="100000" lnSpcReduction="0"/>
          </a:bodyPr>
          <a:lstStyle>
            <a:lvl1pPr marL="613833" indent="-359833" defTabSz="647700">
              <a:spcBef>
                <a:spcPts val="2600"/>
              </a:spcBef>
              <a:defRPr sz="3400"/>
            </a:lvl1pPr>
            <a:lvl2pPr marL="956733" indent="-359833" defTabSz="647700">
              <a:spcBef>
                <a:spcPts val="2600"/>
              </a:spcBef>
              <a:defRPr sz="3400"/>
            </a:lvl2pPr>
            <a:lvl3pPr marL="1299633" indent="-359833" defTabSz="647700">
              <a:spcBef>
                <a:spcPts val="2600"/>
              </a:spcBef>
              <a:defRPr sz="3400"/>
            </a:lvl3pPr>
            <a:lvl4pPr marL="1655233" indent="-359833" defTabSz="647700">
              <a:spcBef>
                <a:spcPts val="2600"/>
              </a:spcBef>
              <a:defRPr sz="3400"/>
            </a:lvl4pPr>
            <a:lvl5pPr marL="1998133" indent="-359833" defTabSz="647700">
              <a:spcBef>
                <a:spcPts val="2600"/>
              </a:spcBef>
              <a:defRPr sz="3400"/>
            </a:lvl5pPr>
          </a:lstStyle>
          <a:p>
            <a:pPr/>
            <a:r>
              <a:t>Body Level One</a:t>
            </a:r>
          </a:p>
          <a:p>
            <a:pPr lvl="1"/>
            <a:r>
              <a:t>Body Level Two</a:t>
            </a:r>
          </a:p>
          <a:p>
            <a:pPr lvl="2"/>
            <a:r>
              <a:t>Body Level Three</a:t>
            </a:r>
          </a:p>
          <a:p>
            <a:pPr lvl="3"/>
            <a:r>
              <a:t>Body Level Four</a:t>
            </a:r>
          </a:p>
          <a:p>
            <a:pPr lvl="4"/>
            <a:r>
              <a:t>Body Level Five</a:t>
            </a:r>
          </a:p>
        </p:txBody>
      </p:sp>
      <p:sp>
        <p:nvSpPr>
          <p:cNvPr id="38" name="Shape 38"/>
          <p:cNvSpPr/>
          <p:nvPr>
            <p:ph type="sldNum" sz="quarter" idx="2"/>
          </p:nvPr>
        </p:nvSpPr>
        <p:spPr>
          <a:xfrm>
            <a:off x="8013177" y="8756724"/>
            <a:ext cx="229646" cy="242347"/>
          </a:xfrm>
          <a:prstGeom prst="rect">
            <a:avLst/>
          </a:prstGeom>
        </p:spPr>
        <p:txBody>
          <a:bodyPr lIns="32272" tIns="32272" rIns="32272" bIns="32272">
            <a:normAutofit fontScale="100000" lnSpcReduction="0"/>
          </a:bodyPr>
          <a:lstStyle>
            <a:lvl1pPr defTabSz="647700">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title key.png"/>
          <p:cNvPicPr>
            <a:picLocks noChangeAspect="1"/>
          </p:cNvPicPr>
          <p:nvPr/>
        </p:nvPicPr>
        <p:blipFill>
          <a:blip r:embed="rId2">
            <a:extLst/>
          </a:blip>
          <a:stretch>
            <a:fillRect/>
          </a:stretch>
        </p:blipFill>
        <p:spPr>
          <a:xfrm>
            <a:off x="-1" y="-1"/>
            <a:ext cx="16256001" cy="9144001"/>
          </a:xfrm>
          <a:prstGeom prst="rect">
            <a:avLst/>
          </a:prstGeom>
          <a:ln w="12700">
            <a:miter lim="400000"/>
          </a:ln>
        </p:spPr>
      </p:pic>
      <p:sp>
        <p:nvSpPr>
          <p:cNvPr id="3" name="Shape 3"/>
          <p:cNvSpPr/>
          <p:nvPr/>
        </p:nvSpPr>
        <p:spPr>
          <a:xfrm>
            <a:off x="6234465" y="5515091"/>
            <a:ext cx="7345394" cy="698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l" defTabSz="647700">
              <a:defRPr sz="4300"/>
            </a:lvl1pPr>
          </a:lstStyle>
          <a:p>
            <a:pPr/>
            <a:r>
              <a:t>The Formula of Communication</a:t>
            </a:r>
          </a:p>
        </p:txBody>
      </p:sp>
      <p:sp>
        <p:nvSpPr>
          <p:cNvPr id="4" name="Shape 4"/>
          <p:cNvSpPr/>
          <p:nvPr>
            <p:ph type="title"/>
          </p:nvPr>
        </p:nvSpPr>
        <p:spPr>
          <a:xfrm>
            <a:off x="1587500" y="241300"/>
            <a:ext cx="13081000" cy="22860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Title Text</a:t>
            </a:r>
          </a:p>
        </p:txBody>
      </p:sp>
      <p:sp>
        <p:nvSpPr>
          <p:cNvPr id="5" name="Shape 5"/>
          <p:cNvSpPr/>
          <p:nvPr>
            <p:ph type="body" idx="1"/>
          </p:nvPr>
        </p:nvSpPr>
        <p:spPr>
          <a:xfrm>
            <a:off x="1587500" y="2590800"/>
            <a:ext cx="13081000" cy="53721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Body Level One</a:t>
            </a:r>
          </a:p>
          <a:p>
            <a:pPr lvl="1"/>
            <a:r>
              <a:t>Body Level Two</a:t>
            </a:r>
          </a:p>
          <a:p>
            <a:pPr lvl="2"/>
            <a:r>
              <a:t>Body Level Three</a:t>
            </a:r>
          </a:p>
          <a:p>
            <a:pPr lvl="3"/>
            <a:r>
              <a:t>Body Level Four</a:t>
            </a:r>
          </a:p>
          <a:p>
            <a:pPr lvl="4"/>
            <a:r>
              <a:t>Body Level Five</a:t>
            </a:r>
          </a:p>
        </p:txBody>
      </p:sp>
      <p:sp>
        <p:nvSpPr>
          <p:cNvPr id="6" name="Shape 6"/>
          <p:cNvSpPr/>
          <p:nvPr>
            <p:ph type="sldNum" sz="quarter" idx="2"/>
          </p:nvPr>
        </p:nvSpPr>
        <p:spPr>
          <a:xfrm>
            <a:off x="7988300" y="8750300"/>
            <a:ext cx="266700" cy="279400"/>
          </a:xfrm>
          <a:prstGeom prst="rect">
            <a:avLst/>
          </a:prstGeom>
          <a:ln w="12700">
            <a:miter lim="400000"/>
          </a:ln>
        </p:spPr>
        <p:txBody>
          <a:bodyPr wrap="none" lIns="38100" tIns="38100" rIns="38100" bIns="38100">
            <a:spAutoFit/>
          </a:bodyPr>
          <a:lstStyle>
            <a:lvl1pPr>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0" marR="0" indent="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1pPr>
      <a:lvl2pPr marL="0" marR="0" indent="2286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2pPr>
      <a:lvl3pPr marL="0" marR="0" indent="4572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3pPr>
      <a:lvl4pPr marL="0" marR="0" indent="6858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4pPr>
      <a:lvl5pPr marL="0" marR="0" indent="9144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5pPr>
      <a:lvl6pPr marL="0" marR="0" indent="11430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6pPr>
      <a:lvl7pPr marL="0" marR="0" indent="13716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7pPr>
      <a:lvl8pPr marL="0" marR="0" indent="16002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8pPr>
      <a:lvl9pPr marL="0" marR="0" indent="18288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9pPr>
    </p:titleStyle>
    <p:bodyStyle>
      <a:lvl1pPr marL="6985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1pPr>
      <a:lvl2pPr marL="10414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2pPr>
      <a:lvl3pPr marL="13843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3pPr>
      <a:lvl4pPr marL="17399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4pPr>
      <a:lvl5pPr marL="20828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5pPr>
      <a:lvl6pPr marL="24257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6pPr>
      <a:lvl7pPr marL="27686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7pPr>
      <a:lvl8pPr marL="31115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8pPr>
      <a:lvl9pPr marL="34544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9pPr>
    </p:bodyStyle>
    <p:otherStyle>
      <a:lvl1pPr marL="0" marR="0" indent="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1pPr>
      <a:lvl2pPr marL="0" marR="0" indent="2286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2pPr>
      <a:lvl3pPr marL="0" marR="0" indent="4572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3pPr>
      <a:lvl4pPr marL="0" marR="0" indent="6858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4pPr>
      <a:lvl5pPr marL="0" marR="0" indent="9144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5pPr>
      <a:lvl6pPr marL="0" marR="0" indent="11430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6pPr>
      <a:lvl7pPr marL="0" marR="0" indent="13716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7pPr>
      <a:lvl8pPr marL="0" marR="0" indent="16002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8pPr>
      <a:lvl9pPr marL="0" marR="0" indent="18288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svbible.org/search/2%20Timothy%204%3A2/"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nvSpPr>
        <p:spPr>
          <a:xfrm>
            <a:off x="558800" y="95250"/>
            <a:ext cx="13307734" cy="57531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600">
                <a:latin typeface="Helvetica"/>
                <a:ea typeface="Helvetica"/>
                <a:cs typeface="Helvetica"/>
                <a:sym typeface="Helvetica"/>
              </a:defRPr>
            </a:pPr>
            <a:r>
              <a:t>The 2+2+2 Strategy</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600">
                <a:solidFill>
                  <a:srgbClr val="A9A9A9"/>
                </a:solidFill>
                <a:latin typeface="Helvetica"/>
                <a:ea typeface="Helvetica"/>
                <a:cs typeface="Helvetica"/>
                <a:sym typeface="Helvetica"/>
              </a:defRPr>
            </a:pPr>
            <a:r>
              <a:t>		2 Important Goals</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Goal #2:  Inspiration</a:t>
            </a:r>
          </a:p>
          <a:p>
            <a:pPr marR="457200" algn="l" defTabSz="457200">
              <a:defRPr>
                <a:latin typeface="Helvetica"/>
                <a:ea typeface="Helvetica"/>
                <a:cs typeface="Helvetica"/>
                <a:sym typeface="Helvetica"/>
              </a:defRPr>
            </a:pPr>
          </a:p>
          <a:p>
            <a:pPr marR="457200" algn="l" defTabSz="457200">
              <a:defRPr>
                <a:latin typeface="Helvetica"/>
                <a:ea typeface="Helvetica"/>
                <a:cs typeface="Helvetica"/>
                <a:sym typeface="Helvetica"/>
              </a:defRPr>
            </a:pPr>
            <a:r>
              <a:t>	We often communicate as if information changes our lives 		but the reality is information only guides what we are first 		inspired to change. Many pastors inform people but do not 	inspire them to change.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nvSpPr>
        <p:spPr>
          <a:xfrm>
            <a:off x="558800" y="93133"/>
            <a:ext cx="13300196" cy="6845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600">
                <a:latin typeface="Helvetica"/>
                <a:ea typeface="Helvetica"/>
                <a:cs typeface="Helvetica"/>
                <a:sym typeface="Helvetica"/>
              </a:defRPr>
            </a:pPr>
            <a:r>
              <a:t>The 2+2+2 Strategy</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600">
                <a:solidFill>
                  <a:srgbClr val="A9A9A9"/>
                </a:solidFill>
                <a:latin typeface="Helvetica"/>
                <a:ea typeface="Helvetica"/>
                <a:cs typeface="Helvetica"/>
                <a:sym typeface="Helvetica"/>
              </a:defRPr>
            </a:pPr>
            <a:r>
              <a:t>		2 Important Goals</a:t>
            </a:r>
          </a:p>
          <a:p>
            <a:pPr marR="457200" algn="l" defTabSz="457200">
              <a:defRPr>
                <a:latin typeface="Helvetica"/>
                <a:ea typeface="Helvetica"/>
                <a:cs typeface="Helvetica"/>
                <a:sym typeface="Helvetica"/>
              </a:defRPr>
            </a:pPr>
          </a:p>
          <a:p>
            <a:pPr marR="457200" algn="l" defTabSz="457200">
              <a:defRPr>
                <a:latin typeface="Helvetica"/>
                <a:ea typeface="Helvetica"/>
                <a:cs typeface="Helvetica"/>
                <a:sym typeface="Helvetica"/>
              </a:defRPr>
            </a:pPr>
            <a:r>
              <a:t>	Consider these questions to ensure inspiration in your 			sermon:</a:t>
            </a:r>
          </a:p>
          <a:p>
            <a:pPr marR="457200" algn="l" defTabSz="457200">
              <a:defRPr>
                <a:latin typeface="Helvetica"/>
                <a:ea typeface="Helvetica"/>
                <a:cs typeface="Helvetica"/>
                <a:sym typeface="Helvetica"/>
              </a:defRPr>
            </a:pPr>
          </a:p>
          <a:p>
            <a:pPr lvl="2" marL="1384300" indent="-444500" algn="l" defTabSz="457200">
              <a:buSzPct val="171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What is the most positive way to say it?</a:t>
            </a:r>
          </a:p>
          <a:p>
            <a:pPr lvl="2" marL="1384300" indent="-444500" algn="l" defTabSz="457200">
              <a:buSzPct val="171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What is the most encouraging way to say it? </a:t>
            </a:r>
          </a:p>
          <a:p>
            <a:pPr lvl="2" marL="1384300" indent="-444500" algn="l" defTabSz="457200">
              <a:buSzPct val="171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What's the simplest way to say it? </a:t>
            </a:r>
          </a:p>
          <a:p>
            <a:pPr lvl="2" marL="1384300" indent="-444500" algn="l" defTabSz="457200">
              <a:buSzPct val="171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What's the most personal way to say it? </a:t>
            </a:r>
          </a:p>
          <a:p>
            <a:pPr lvl="2" marL="1384300" indent="-444500" algn="l" defTabSz="457200">
              <a:buSzPct val="171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What is the most interesting way to say it?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558800" y="105833"/>
            <a:ext cx="13242065" cy="7683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600">
                <a:latin typeface="Helvetica"/>
                <a:ea typeface="Helvetica"/>
                <a:cs typeface="Helvetica"/>
                <a:sym typeface="Helvetica"/>
              </a:defRPr>
            </a:pPr>
            <a:r>
              <a:t>The 2+2+2 Strategy</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600">
                <a:solidFill>
                  <a:srgbClr val="A9A9A9"/>
                </a:solidFill>
                <a:latin typeface="Helvetica"/>
                <a:ea typeface="Helvetica"/>
                <a:cs typeface="Helvetica"/>
                <a:sym typeface="Helvetica"/>
              </a:defRPr>
            </a:pPr>
            <a:r>
              <a:t>		2 Audiences</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solidFill>
                  <a:srgbClr val="A9A9A9"/>
                </a:solidFill>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Audience #1:  Believer</a:t>
            </a:r>
          </a:p>
          <a:p>
            <a:pPr marR="457200" algn="l" defTabSz="457200">
              <a:defRPr>
                <a:latin typeface="Helvetica"/>
                <a:ea typeface="Helvetica"/>
                <a:cs typeface="Helvetica"/>
                <a:sym typeface="Helvetica"/>
              </a:defRPr>
            </a:pPr>
          </a:p>
          <a:p>
            <a:pPr marR="457200" algn="l" defTabSz="457200">
              <a:defRPr>
                <a:latin typeface="Helvetica"/>
                <a:ea typeface="Helvetica"/>
                <a:cs typeface="Helvetica"/>
                <a:sym typeface="Helvetica"/>
              </a:defRPr>
            </a:pPr>
            <a:r>
              <a:t>	A church that only targets Non-Believers in sermons 				sacrifices size for depth. A church that only targets Believers 	in sermons sacrifices depth for size.</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latin typeface="Helvetica"/>
                <a:ea typeface="Helvetica"/>
                <a:cs typeface="Helvetica"/>
                <a:sym typeface="Helvetica"/>
              </a:defRPr>
            </a:pPr>
            <a:r>
              <a:t>	</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Tips for communicating to Believers:</a:t>
            </a:r>
          </a:p>
          <a:p>
            <a:pPr lvl="3" marL="2434166" indent="-529166" algn="l" defTabSz="457200">
              <a:buSzPct val="100000"/>
              <a:buAutoNum type="arabicPeriod" startAt="1"/>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Tie sermons to your vision </a:t>
            </a:r>
          </a:p>
          <a:p>
            <a:pPr lvl="3" marL="2434166" indent="-529166" algn="l" defTabSz="457200">
              <a:buSzPct val="100000"/>
              <a:buAutoNum type="arabicPeriod" startAt="1"/>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Always appeal to action </a:t>
            </a:r>
          </a:p>
          <a:p>
            <a:pPr lvl="3" marL="2434166" indent="-529166" algn="l" defTabSz="457200">
              <a:buSzPct val="100000"/>
              <a:buAutoNum type="arabicPeriod" startAt="1"/>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Don’t overlook the basic issues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nvSpPr>
        <p:spPr>
          <a:xfrm>
            <a:off x="559716" y="99483"/>
            <a:ext cx="13334166" cy="7683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600">
                <a:latin typeface="Helvetica"/>
                <a:ea typeface="Helvetica"/>
                <a:cs typeface="Helvetica"/>
                <a:sym typeface="Helvetica"/>
              </a:defRPr>
            </a:pPr>
            <a:r>
              <a:t>The 2+2+2 Strategy</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600">
                <a:solidFill>
                  <a:srgbClr val="A9A9A9"/>
                </a:solidFill>
                <a:latin typeface="Helvetica"/>
                <a:ea typeface="Helvetica"/>
                <a:cs typeface="Helvetica"/>
                <a:sym typeface="Helvetica"/>
              </a:defRPr>
            </a:pPr>
            <a:r>
              <a:t>		2 Audiences</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solidFill>
                  <a:srgbClr val="A9A9A9"/>
                </a:solidFill>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Audience #2:  Non-Believer</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Non-Believer sermons are intended to bring people in to the 		church. These are sermons that center on a felt need, address 	something controversial, or have a major evangelistic thrust.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latin typeface="Helvetica"/>
                <a:ea typeface="Helvetica"/>
                <a:cs typeface="Helvetica"/>
                <a:sym typeface="Helvetica"/>
              </a:defRPr>
            </a:pPr>
            <a:r>
              <a:t>			</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Tips for communicating to Non-Believers</a:t>
            </a:r>
          </a:p>
          <a:p>
            <a:pPr lvl="3" marL="2151944" indent="-246944" algn="l" defTabSz="457200">
              <a:buSzPct val="100000"/>
              <a:buAutoNum type="arabicPeriod" startAt="1"/>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Consider your time</a:t>
            </a:r>
          </a:p>
          <a:p>
            <a:pPr lvl="3" marL="2151944" indent="-246944" algn="l" defTabSz="457200">
              <a:buSzPct val="100000"/>
              <a:buAutoNum type="arabicPeriod" startAt="1"/>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Don’t use assumed language</a:t>
            </a:r>
          </a:p>
          <a:p>
            <a:pPr lvl="3" marL="2151944" indent="-246944" algn="l" defTabSz="457200">
              <a:buSzPct val="100000"/>
              <a:buAutoNum type="arabicPeriod" startAt="1"/>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Relevance &amp; practical application</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72"/>
          <p:cNvSpPr/>
          <p:nvPr/>
        </p:nvSpPr>
        <p:spPr>
          <a:xfrm>
            <a:off x="575733" y="101600"/>
            <a:ext cx="13231878" cy="85344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600">
                <a:latin typeface="Helvetica"/>
                <a:ea typeface="Helvetica"/>
                <a:cs typeface="Helvetica"/>
                <a:sym typeface="Helvetica"/>
              </a:defRPr>
            </a:pPr>
            <a:r>
              <a:t>The 2+2+2 Strategy</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600">
                <a:solidFill>
                  <a:srgbClr val="A9A9A9"/>
                </a:solidFill>
                <a:latin typeface="Helvetica"/>
                <a:ea typeface="Helvetica"/>
                <a:cs typeface="Helvetica"/>
                <a:sym typeface="Helvetica"/>
              </a:defRPr>
            </a:pPr>
            <a:r>
              <a:t>		2 Steps Ahead</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Step #1:  Preparation</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Helvetica"/>
                <a:ea typeface="Helvetica"/>
                <a:cs typeface="Helvetica"/>
                <a:sym typeface="Helvetica"/>
              </a:defRPr>
            </a:pPr>
          </a:p>
          <a:p>
            <a:pPr marR="457200" algn="l" defTabSz="457200">
              <a:defRPr>
                <a:latin typeface="Helvetica"/>
                <a:ea typeface="Helvetica"/>
                <a:cs typeface="Helvetica"/>
                <a:sym typeface="Helvetica"/>
              </a:defRPr>
            </a:pPr>
            <a:r>
              <a:t>	Every successful sermon is created in the habits and 				preparation that formed it. Consider the following tips to 			improve your preparation efforts:</a:t>
            </a:r>
          </a:p>
          <a:p>
            <a:pPr marR="457200" algn="l" defTabSz="457200">
              <a:defRPr i="1" sz="2500">
                <a:latin typeface="Helvetica"/>
                <a:ea typeface="Helvetica"/>
                <a:cs typeface="Helvetica"/>
                <a:sym typeface="Helvetica"/>
              </a:defRPr>
            </a:pPr>
          </a:p>
          <a:p>
            <a:pPr lvl="8" marL="3454400" marR="457200" indent="-444500" algn="l" defTabSz="457200">
              <a:buSzPct val="171000"/>
              <a:buChar char="•"/>
              <a:defRPr>
                <a:latin typeface="Helvetica"/>
                <a:ea typeface="Helvetica"/>
                <a:cs typeface="Helvetica"/>
                <a:sym typeface="Helvetica"/>
              </a:defRPr>
            </a:pPr>
            <a:r>
              <a:t>Create a routine for success</a:t>
            </a:r>
          </a:p>
          <a:p>
            <a:pPr lvl="8" marL="3454400" marR="457200" indent="-444500" algn="l" defTabSz="457200">
              <a:buSzPct val="171000"/>
              <a:buChar char="•"/>
              <a:defRPr>
                <a:latin typeface="Helvetica"/>
                <a:ea typeface="Helvetica"/>
                <a:cs typeface="Helvetica"/>
                <a:sym typeface="Helvetica"/>
              </a:defRPr>
            </a:pPr>
            <a:r>
              <a:t>Involve a team</a:t>
            </a:r>
          </a:p>
          <a:p>
            <a:pPr lvl="8" marL="3454400" marR="457200" indent="-444500" algn="l" defTabSz="457200">
              <a:buSzPct val="171000"/>
              <a:buChar char="•"/>
              <a:defRPr>
                <a:latin typeface="Helvetica"/>
                <a:ea typeface="Helvetica"/>
                <a:cs typeface="Helvetica"/>
                <a:sym typeface="Helvetica"/>
              </a:defRPr>
            </a:pPr>
            <a:r>
              <a:t>Manuscript vs Outline</a:t>
            </a:r>
          </a:p>
          <a:p>
            <a:pPr lvl="8" marL="3454400" marR="457200" indent="-444500" algn="l" defTabSz="457200">
              <a:buSzPct val="171000"/>
              <a:buChar char="•"/>
              <a:defRPr>
                <a:latin typeface="Helvetica"/>
                <a:ea typeface="Helvetica"/>
                <a:cs typeface="Helvetica"/>
                <a:sym typeface="Helvetica"/>
              </a:defRPr>
            </a:pPr>
            <a:r>
              <a:t>Consider preaching your sermon to an empty room. </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nvSpPr>
        <p:spPr>
          <a:xfrm>
            <a:off x="558800" y="97366"/>
            <a:ext cx="13383153" cy="61849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600">
                <a:latin typeface="Helvetica"/>
                <a:ea typeface="Helvetica"/>
                <a:cs typeface="Helvetica"/>
                <a:sym typeface="Helvetica"/>
              </a:defRPr>
            </a:pPr>
            <a:r>
              <a:t>The 2+2+2 Strategy</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600">
                <a:solidFill>
                  <a:srgbClr val="A9A9A9"/>
                </a:solidFill>
                <a:latin typeface="Helvetica"/>
                <a:ea typeface="Helvetica"/>
                <a:cs typeface="Helvetica"/>
                <a:sym typeface="Helvetica"/>
              </a:defRPr>
            </a:pPr>
            <a:r>
              <a:t>		2 Steps Ahead</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Step #2:  Calendar</a:t>
            </a:r>
          </a:p>
          <a:p>
            <a:pPr marR="457200" algn="l" defTabSz="457200">
              <a:defRPr>
                <a:latin typeface="Helvetica"/>
                <a:ea typeface="Helvetica"/>
                <a:cs typeface="Helvetica"/>
                <a:sym typeface="Helvetica"/>
              </a:defRPr>
            </a:pPr>
          </a:p>
          <a:p>
            <a:pPr marR="457200" algn="l" defTabSz="457200">
              <a:defRPr>
                <a:latin typeface="Helvetica"/>
                <a:ea typeface="Helvetica"/>
                <a:cs typeface="Helvetica"/>
                <a:sym typeface="Helvetica"/>
              </a:defRPr>
            </a:pPr>
            <a:r>
              <a:t>	Creating a preaching calendar allows for more preparation 		and prayer for each series. The effectiveness of each 					message increases because it will match the the state of 			mind of the audience.</a:t>
            </a:r>
          </a:p>
          <a:p>
            <a:pPr marR="457200" algn="l" defTabSz="457200">
              <a:defRPr sz="1400">
                <a:solidFill>
                  <a:srgbClr val="FF2600"/>
                </a:solidFill>
                <a:latin typeface="Helvetica"/>
                <a:ea typeface="Helvetica"/>
                <a:cs typeface="Helvetica"/>
                <a:sym typeface="Helvetica"/>
              </a:defRPr>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nvSpPr>
        <p:spPr>
          <a:xfrm>
            <a:off x="558800" y="103716"/>
            <a:ext cx="13264754" cy="7937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600">
                <a:latin typeface="Helvetica"/>
                <a:ea typeface="Helvetica"/>
                <a:cs typeface="Helvetica"/>
                <a:sym typeface="Helvetica"/>
              </a:defRPr>
            </a:pPr>
            <a:r>
              <a:t>The 2+2+2 Strategy</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4600">
                <a:solidFill>
                  <a:srgbClr val="A9A9A9"/>
                </a:solidFill>
                <a:latin typeface="Helvetica"/>
                <a:ea typeface="Helvetica"/>
                <a:cs typeface="Helvetica"/>
                <a:sym typeface="Helvetica"/>
              </a:defRPr>
            </a:pPr>
            <a:r>
              <a:t>		2 Steps Ahead</a:t>
            </a:r>
          </a:p>
          <a:p>
            <a:pPr marR="457200" algn="l" defTabSz="457200">
              <a:defRPr i="1" sz="2500">
                <a:latin typeface="Helvetica"/>
                <a:ea typeface="Helvetica"/>
                <a:cs typeface="Helvetica"/>
                <a:sym typeface="Helvetica"/>
              </a:defRPr>
            </a:pPr>
          </a:p>
          <a:p>
            <a:pPr marR="457200" algn="l" defTabSz="457200">
              <a:defRPr>
                <a:latin typeface="Helvetica"/>
                <a:ea typeface="Helvetica"/>
                <a:cs typeface="Helvetica"/>
                <a:sym typeface="Helvetica"/>
              </a:defRPr>
            </a:pPr>
            <a:r>
              <a:rPr b="1"/>
              <a:t>January: </a:t>
            </a:r>
            <a:r>
              <a:t> 	</a:t>
            </a:r>
            <a:r>
              <a:rPr sz="3000"/>
              <a:t>Topic of life change or purpose </a:t>
            </a:r>
            <a:endParaRPr sz="3000"/>
          </a:p>
          <a:p>
            <a:pPr marR="457200" algn="l" defTabSz="457200">
              <a:defRPr sz="2000">
                <a:latin typeface="Helvetica"/>
                <a:ea typeface="Helvetica"/>
                <a:cs typeface="Helvetica"/>
                <a:sym typeface="Helvetica"/>
              </a:defRPr>
            </a:pPr>
          </a:p>
          <a:p>
            <a:pPr marR="457200" algn="l" defTabSz="457200">
              <a:defRPr>
                <a:latin typeface="Helvetica"/>
                <a:ea typeface="Helvetica"/>
                <a:cs typeface="Helvetica"/>
                <a:sym typeface="Helvetica"/>
              </a:defRPr>
            </a:pPr>
            <a:r>
              <a:rPr b="1"/>
              <a:t>February:	</a:t>
            </a:r>
            <a:r>
              <a:rPr sz="3000"/>
              <a:t>Do a relationship series, people are considering 	Valentine’s 					Day. </a:t>
            </a:r>
            <a:endParaRPr sz="3000"/>
          </a:p>
          <a:p>
            <a:pPr marR="457200" algn="l" defTabSz="457200">
              <a:defRPr sz="2000">
                <a:latin typeface="Helvetica"/>
                <a:ea typeface="Helvetica"/>
                <a:cs typeface="Helvetica"/>
                <a:sym typeface="Helvetica"/>
              </a:defRPr>
            </a:pPr>
          </a:p>
          <a:p>
            <a:pPr marR="457200" algn="l" defTabSz="457200">
              <a:defRPr>
                <a:latin typeface="Helvetica"/>
                <a:ea typeface="Helvetica"/>
                <a:cs typeface="Helvetica"/>
                <a:sym typeface="Helvetica"/>
              </a:defRPr>
            </a:pPr>
            <a:r>
              <a:rPr b="1"/>
              <a:t>March: 		</a:t>
            </a:r>
            <a:r>
              <a:rPr sz="3000"/>
              <a:t>A book study or something to feed a discipleship need. 				</a:t>
            </a:r>
          </a:p>
          <a:p>
            <a:pPr marR="457200" algn="l" defTabSz="457200">
              <a:defRPr>
                <a:latin typeface="Helvetica"/>
                <a:ea typeface="Helvetica"/>
                <a:cs typeface="Helvetica"/>
                <a:sym typeface="Helvetica"/>
              </a:defRPr>
            </a:pPr>
            <a:r>
              <a:rPr b="1"/>
              <a:t>April: </a:t>
            </a:r>
            <a:r>
              <a:t> 		</a:t>
            </a:r>
            <a:r>
              <a:rPr sz="3000"/>
              <a:t>Easter means a new series that interest the unchurched. 						Strive to use a lot of stories of life change. </a:t>
            </a:r>
          </a:p>
          <a:p>
            <a:pPr marR="457200" algn="l" defTabSz="457200">
              <a:defRPr sz="2000">
                <a:latin typeface="Helvetica"/>
                <a:ea typeface="Helvetica"/>
                <a:cs typeface="Helvetica"/>
                <a:sym typeface="Helvetica"/>
              </a:defRPr>
            </a:pPr>
          </a:p>
          <a:p>
            <a:pPr marR="457200" algn="l" defTabSz="457200">
              <a:defRPr>
                <a:latin typeface="Helvetica"/>
                <a:ea typeface="Helvetica"/>
                <a:cs typeface="Helvetica"/>
                <a:sym typeface="Helvetica"/>
              </a:defRPr>
            </a:pPr>
            <a:r>
              <a:rPr b="1"/>
              <a:t>May: </a:t>
            </a:r>
            <a:r>
              <a:t> 			</a:t>
            </a:r>
            <a:r>
              <a:rPr sz="3000"/>
              <a:t>Use an ‘improve your life series’, topics that are very 								intriguing to a person beginning their faith journey. </a:t>
            </a:r>
            <a:endParaRPr sz="3000"/>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 name="Shape 78"/>
          <p:cNvSpPr/>
          <p:nvPr/>
        </p:nvSpPr>
        <p:spPr>
          <a:xfrm>
            <a:off x="558800" y="95250"/>
            <a:ext cx="13536070" cy="70739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200">
                <a:latin typeface="Helvetica"/>
                <a:ea typeface="Helvetica"/>
                <a:cs typeface="Helvetica"/>
                <a:sym typeface="Helvetica"/>
              </a:defRPr>
            </a:pPr>
            <a:r>
              <a:t>The 2+2+2 Strategy</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200">
                <a:solidFill>
                  <a:srgbClr val="A9A9A9"/>
                </a:solidFill>
                <a:latin typeface="Helvetica"/>
                <a:ea typeface="Helvetica"/>
                <a:cs typeface="Helvetica"/>
                <a:sym typeface="Helvetica"/>
              </a:defRPr>
            </a:pPr>
            <a:r>
              <a:t>		2 Steps Ahead</a:t>
            </a:r>
          </a:p>
          <a:p>
            <a:pPr marR="457200" algn="l" defTabSz="457200">
              <a:defRPr i="1" sz="2000">
                <a:latin typeface="Helvetica"/>
                <a:ea typeface="Helvetica"/>
                <a:cs typeface="Helvetica"/>
                <a:sym typeface="Helvetica"/>
              </a:defRPr>
            </a:pPr>
          </a:p>
          <a:p>
            <a:pPr marR="457200" algn="l" defTabSz="457200">
              <a:defRPr>
                <a:latin typeface="Helvetica"/>
                <a:ea typeface="Helvetica"/>
                <a:cs typeface="Helvetica"/>
                <a:sym typeface="Helvetica"/>
              </a:defRPr>
            </a:pPr>
            <a:r>
              <a:rPr b="1" sz="3200"/>
              <a:t>June &amp; July: </a:t>
            </a:r>
            <a:r>
              <a:rPr sz="3200"/>
              <a:t> 	</a:t>
            </a:r>
            <a:r>
              <a:rPr sz="2400"/>
              <a:t>Biggest slump we experience in a year. Concentrate on a believer’s series. </a:t>
            </a:r>
            <a:endParaRPr sz="2400"/>
          </a:p>
          <a:p>
            <a:pPr marR="457200" algn="l" defTabSz="457200">
              <a:defRPr>
                <a:latin typeface="Helvetica"/>
                <a:ea typeface="Helvetica"/>
                <a:cs typeface="Helvetica"/>
                <a:sym typeface="Helvetica"/>
              </a:defRPr>
            </a:pPr>
            <a:endParaRPr sz="3000"/>
          </a:p>
          <a:p>
            <a:pPr marR="457200" algn="l" defTabSz="457200">
              <a:defRPr>
                <a:latin typeface="Helvetica"/>
                <a:ea typeface="Helvetica"/>
                <a:cs typeface="Helvetica"/>
                <a:sym typeface="Helvetica"/>
              </a:defRPr>
            </a:pPr>
            <a:r>
              <a:rPr b="1" sz="3200"/>
              <a:t>August: </a:t>
            </a:r>
            <a:r>
              <a:rPr sz="3200"/>
              <a:t> 			</a:t>
            </a:r>
            <a:r>
              <a:rPr sz="2400"/>
              <a:t>Revival centered series that includes 21 days of prayer for the fall harvest.</a:t>
            </a:r>
            <a:endParaRPr sz="2400"/>
          </a:p>
          <a:p>
            <a:pPr marR="457200" algn="l" defTabSz="457200">
              <a:defRPr sz="2000">
                <a:latin typeface="Helvetica"/>
                <a:ea typeface="Helvetica"/>
                <a:cs typeface="Helvetica"/>
                <a:sym typeface="Helvetica"/>
              </a:defRPr>
            </a:pPr>
          </a:p>
          <a:p>
            <a:pPr marR="457200" algn="l" defTabSz="457200">
              <a:defRPr>
                <a:latin typeface="Helvetica"/>
                <a:ea typeface="Helvetica"/>
                <a:cs typeface="Helvetica"/>
                <a:sym typeface="Helvetica"/>
              </a:defRPr>
            </a:pPr>
            <a:r>
              <a:rPr b="1" sz="3200"/>
              <a:t>September: </a:t>
            </a:r>
            <a:r>
              <a:rPr sz="3200"/>
              <a:t> 	</a:t>
            </a:r>
            <a:r>
              <a:rPr sz="2600"/>
              <a:t>2nd biggest growth season of the year. Use a new series that 									interests the unchurched.</a:t>
            </a:r>
            <a:endParaRPr sz="2600"/>
          </a:p>
          <a:p>
            <a:pPr marR="457200" algn="l" defTabSz="457200">
              <a:defRPr sz="2000">
                <a:latin typeface="Helvetica"/>
                <a:ea typeface="Helvetica"/>
                <a:cs typeface="Helvetica"/>
                <a:sym typeface="Helvetica"/>
              </a:defRPr>
            </a:pPr>
          </a:p>
          <a:p>
            <a:pPr marR="457200" algn="l" defTabSz="457200">
              <a:defRPr>
                <a:latin typeface="Helvetica"/>
                <a:ea typeface="Helvetica"/>
                <a:cs typeface="Helvetica"/>
                <a:sym typeface="Helvetica"/>
              </a:defRPr>
            </a:pPr>
            <a:r>
              <a:rPr b="1" sz="3200"/>
              <a:t>October:  		</a:t>
            </a:r>
            <a:r>
              <a:rPr sz="2600"/>
              <a:t>Use a strong series that connects with the churched and un churched.</a:t>
            </a:r>
            <a:r>
              <a:rPr b="1" sz="2600"/>
              <a:t> </a:t>
            </a:r>
            <a:endParaRPr b="1" sz="2600"/>
          </a:p>
          <a:p>
            <a:pPr marR="457200" algn="l" defTabSz="457200">
              <a:defRPr sz="2000">
                <a:latin typeface="Helvetica"/>
                <a:ea typeface="Helvetica"/>
                <a:cs typeface="Helvetica"/>
                <a:sym typeface="Helvetica"/>
              </a:defRPr>
            </a:pPr>
            <a:endParaRPr b="1"/>
          </a:p>
          <a:p>
            <a:pPr marR="457200" algn="l" defTabSz="457200">
              <a:defRPr>
                <a:latin typeface="Helvetica"/>
                <a:ea typeface="Helvetica"/>
                <a:cs typeface="Helvetica"/>
                <a:sym typeface="Helvetica"/>
              </a:defRPr>
            </a:pPr>
            <a:r>
              <a:rPr b="1" sz="3200"/>
              <a:t>November: 	</a:t>
            </a:r>
            <a:r>
              <a:rPr sz="3200"/>
              <a:t> 	</a:t>
            </a:r>
            <a:r>
              <a:rPr sz="2600"/>
              <a:t>Compassion centered series or generosity based.</a:t>
            </a:r>
            <a:endParaRPr sz="2600"/>
          </a:p>
          <a:p>
            <a:pPr marR="457200" algn="l" defTabSz="457200">
              <a:defRPr sz="2000">
                <a:latin typeface="Helvetica"/>
                <a:ea typeface="Helvetica"/>
                <a:cs typeface="Helvetica"/>
                <a:sym typeface="Helvetica"/>
              </a:defRPr>
            </a:pPr>
          </a:p>
          <a:p>
            <a:pPr marR="457200" algn="l" defTabSz="457200">
              <a:defRPr>
                <a:latin typeface="Helvetica"/>
                <a:ea typeface="Helvetica"/>
                <a:cs typeface="Helvetica"/>
                <a:sym typeface="Helvetica"/>
              </a:defRPr>
            </a:pPr>
            <a:r>
              <a:rPr b="1" sz="3200"/>
              <a:t>December:</a:t>
            </a:r>
            <a:r>
              <a:rPr sz="3200"/>
              <a:t> 		</a:t>
            </a:r>
            <a:r>
              <a:rPr sz="2600"/>
              <a:t>Felt needs where people struggle the most.</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nvSpPr>
        <p:spPr>
          <a:xfrm>
            <a:off x="563013" y="99483"/>
            <a:ext cx="13305663" cy="51181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600">
                <a:latin typeface="Helvetica"/>
                <a:ea typeface="Helvetica"/>
                <a:cs typeface="Helvetica"/>
                <a:sym typeface="Helvetica"/>
              </a:defRPr>
            </a:pPr>
            <a:r>
              <a:t>The Formula of Communication</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600">
                <a:solidFill>
                  <a:srgbClr val="A9A9A9"/>
                </a:solidFill>
                <a:latin typeface="Helvetica"/>
                <a:ea typeface="Helvetica"/>
                <a:cs typeface="Helvetica"/>
                <a:sym typeface="Helvetica"/>
              </a:defRPr>
            </a:pPr>
            <a:r>
              <a:t>		Final Thoughts</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No one can preach better than he prays. A clean heart helps 		you have a clear mind.</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You cannot be thinking of yourself and change someone else’s 	life.</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nvSpPr>
        <p:spPr>
          <a:xfrm>
            <a:off x="558800" y="105833"/>
            <a:ext cx="13297345" cy="6591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defRPr sz="6600"/>
            </a:pPr>
            <a:r>
              <a:t>The Formula of Communication:</a:t>
            </a:r>
          </a:p>
          <a:p>
            <a:pPr algn="l" defTabSz="647700">
              <a:defRPr sz="5600">
                <a:solidFill>
                  <a:srgbClr val="A9A9A9"/>
                </a:solidFill>
              </a:defRPr>
            </a:pPr>
            <a:r>
              <a:t>	The 2+2+2 Strategy</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Sermons are among the most important components of every 		church’s Sunday experience yet most pastors don’t have 			strategies to improve their preparation and delivery of sermons.</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a:t>
            </a:r>
            <a:r>
              <a:rPr i="1"/>
              <a:t>The 2+2+2 Strategy</a:t>
            </a:r>
            <a:r>
              <a:t> of Communication will help you focus in on 	the </a:t>
            </a:r>
            <a:r>
              <a:rPr b="1"/>
              <a:t>2 most important goals</a:t>
            </a:r>
            <a:r>
              <a:t> in communicating to your church, 	understand the </a:t>
            </a:r>
            <a:r>
              <a:rPr b="1"/>
              <a:t>2 audiences </a:t>
            </a:r>
            <a:r>
              <a:t>in every church, and stay </a:t>
            </a:r>
            <a:r>
              <a:rPr b="1"/>
              <a:t>2 steps 	ahead</a:t>
            </a:r>
            <a:r>
              <a:t> in your communication preparation.</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nvSpPr>
        <p:spPr>
          <a:xfrm>
            <a:off x="558800" y="116817"/>
            <a:ext cx="13256898" cy="6337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defRPr b="1" sz="5600"/>
            </a:pPr>
            <a:r>
              <a:t>A Biblical Initiative </a:t>
            </a:r>
          </a:p>
          <a:p>
            <a:pPr algn="l" defTabSz="647700">
              <a:defRPr i="1"/>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2700">
                <a:latin typeface="Helvetica"/>
                <a:ea typeface="Helvetica"/>
                <a:cs typeface="Helvetica"/>
                <a:sym typeface="Helvetica"/>
              </a:defRPr>
            </a:pPr>
            <a:r>
              <a:t>	</a:t>
            </a:r>
            <a:r>
              <a:rPr sz="3600"/>
              <a:t>“So we are </a:t>
            </a:r>
            <a:r>
              <a:rPr sz="3600" u="sng"/>
              <a:t>Christ’s ambassadors</a:t>
            </a:r>
            <a:r>
              <a:rPr sz="3600"/>
              <a:t>; </a:t>
            </a:r>
            <a:r>
              <a:rPr sz="3600" u="sng"/>
              <a:t>God is making his appeal </a:t>
            </a:r>
            <a:r>
              <a:rPr sz="3600"/>
              <a:t>		</a:t>
            </a:r>
            <a:r>
              <a:rPr sz="3600" u="sng"/>
              <a:t>through us</a:t>
            </a:r>
            <a:r>
              <a:rPr sz="3600"/>
              <a:t>. We speak for Christ when we plead, ‘Come back to 	God!’”   </a:t>
            </a:r>
            <a:r>
              <a:rPr i="0" sz="3600"/>
              <a:t>- 2 Corinthians 5:20, NLT</a:t>
            </a:r>
            <a:endParaRPr sz="3600"/>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latin typeface="Helvetica"/>
                <a:ea typeface="Helvetica"/>
                <a:cs typeface="Helvetica"/>
                <a:sym typeface="Helvetica"/>
              </a:defRPr>
            </a:pPr>
            <a:endParaRPr sz="3600"/>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700">
                <a:latin typeface="Helvetica"/>
                <a:ea typeface="Helvetica"/>
                <a:cs typeface="Helvetica"/>
                <a:sym typeface="Helvetica"/>
              </a:defRPr>
            </a:pPr>
            <a:r>
              <a:rPr sz="3600"/>
              <a:t>		As you prepare each week:</a:t>
            </a:r>
            <a:endParaRPr sz="3600"/>
          </a:p>
          <a:p>
            <a:pPr lvl="2" marL="1257300" indent="-317500" algn="l" defTabSz="647700">
              <a:buSzPct val="171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700">
                <a:latin typeface="Helvetica"/>
                <a:ea typeface="Helvetica"/>
                <a:cs typeface="Helvetica"/>
                <a:sym typeface="Helvetica"/>
              </a:defRPr>
            </a:pPr>
            <a:r>
              <a:rPr sz="3600"/>
              <a:t>Do you think of yourself as </a:t>
            </a:r>
            <a:r>
              <a:rPr b="1" sz="3600"/>
              <a:t>Christ’s ambassador</a:t>
            </a:r>
            <a:r>
              <a:rPr sz="3600"/>
              <a:t>?</a:t>
            </a:r>
            <a:endParaRPr sz="3600"/>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solidFill>
                  <a:srgbClr val="FF2600"/>
                </a:solidFill>
                <a:latin typeface="Helvetica"/>
                <a:ea typeface="Helvetica"/>
                <a:cs typeface="Helvetica"/>
                <a:sym typeface="Helvetica"/>
              </a:defRPr>
            </a:pPr>
            <a:r>
              <a:rPr sz="3600"/>
              <a:t>	</a:t>
            </a:r>
            <a:endParaRPr sz="3600"/>
          </a:p>
          <a:p>
            <a:pPr lvl="2" marL="1257300" indent="-317500" algn="l" defTabSz="647700">
              <a:buSzPct val="171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700">
                <a:latin typeface="Helvetica"/>
                <a:ea typeface="Helvetica"/>
                <a:cs typeface="Helvetica"/>
                <a:sym typeface="Helvetica"/>
              </a:defRPr>
            </a:pPr>
            <a:r>
              <a:rPr sz="3600"/>
              <a:t>Do you treat your moments in the pulpit as though </a:t>
            </a:r>
            <a:r>
              <a:rPr b="1" sz="3600"/>
              <a:t>God is making his appeal through </a:t>
            </a:r>
            <a:r>
              <a:rPr sz="3600"/>
              <a:t>you?</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nvSpPr>
        <p:spPr>
          <a:xfrm>
            <a:off x="558800" y="107950"/>
            <a:ext cx="13512537" cy="35687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457200">
              <a:defRPr sz="4600">
                <a:latin typeface="Helvetica"/>
                <a:ea typeface="Helvetica"/>
                <a:cs typeface="Helvetica"/>
                <a:sym typeface="Helvetica"/>
              </a:defRPr>
            </a:pPr>
            <a:r>
              <a:t>The Bible commands us to “</a:t>
            </a:r>
            <a:r>
              <a:rPr>
                <a:hlinkClick r:id="rId2" invalidUrl="" action="" tgtFrame="" tooltip="" history="1" highlightClick="0" endSnd="0"/>
              </a:rPr>
              <a:t>preach the word</a:t>
            </a:r>
            <a:r>
              <a:t>,” but it does not give us a singular method for doing so. Therefore, we lean on things like prayer, wisdom, and counsel to determine what will be the best way for us to “preach the word.”</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nvSpPr>
        <p:spPr>
          <a:xfrm>
            <a:off x="563683" y="106483"/>
            <a:ext cx="13298854" cy="5207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5600">
                <a:latin typeface="Helvetica"/>
                <a:ea typeface="Helvetica"/>
                <a:cs typeface="Helvetica"/>
                <a:sym typeface="Helvetica"/>
              </a:defRPr>
            </a:pPr>
            <a:r>
              <a:t>The 4 Basics For All Communicators</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000">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1. The best speakers are the best versions of themselves.</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2. Find common ground with your audience.</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3. We can all get better.</a:t>
            </a: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p>
          <a:p>
            <a:pPr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Helvetica"/>
                <a:ea typeface="Helvetica"/>
                <a:cs typeface="Helvetica"/>
                <a:sym typeface="Helvetica"/>
              </a:defRPr>
            </a:pPr>
            <a:r>
              <a:t>		4. Preparation directly correlates with success.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nvSpPr>
        <p:spPr>
          <a:xfrm>
            <a:off x="530065" y="99925"/>
            <a:ext cx="13274838" cy="4670763"/>
          </a:xfrm>
          <a:prstGeom prst="rect">
            <a:avLst/>
          </a:prstGeom>
          <a:ln w="12700">
            <a:miter lim="400000"/>
          </a:ln>
          <a:extLst>
            <a:ext uri="{C572A759-6A51-4108-AA02-DFA0A04FC94B}">
              <ma14:wrappingTextBoxFlag xmlns:ma14="http://schemas.microsoft.com/office/mac/drawingml/2011/main" val="1"/>
            </a:ext>
          </a:extLst>
        </p:spPr>
        <p:txBody>
          <a:bodyPr lIns="43030" tIns="43030" rIns="43030" bIns="43030" anchor="ctr">
            <a:spAutoFit/>
          </a:bodyPr>
          <a:lstStyle/>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6600">
                <a:latin typeface="Helvetica"/>
                <a:ea typeface="Helvetica"/>
                <a:cs typeface="Helvetica"/>
                <a:sym typeface="Helvetica"/>
              </a:defRPr>
            </a:pPr>
            <a:r>
              <a:t>The 2+2+2 Strategy</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5600">
                <a:solidFill>
                  <a:srgbClr val="A9A9A9"/>
                </a:solidFill>
                <a:latin typeface="Helvetica"/>
                <a:ea typeface="Helvetica"/>
                <a:cs typeface="Helvetica"/>
                <a:sym typeface="Helvetica"/>
              </a:defRPr>
            </a:pPr>
            <a:r>
              <a:t>		2 Important Goals</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b="1">
                <a:latin typeface="Helvetica"/>
                <a:ea typeface="Helvetica"/>
                <a:cs typeface="Helvetica"/>
                <a:sym typeface="Helvetica"/>
              </a:defRPr>
            </a:pP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	Goal # 1:  Information</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	Ensuring that people comprehend information is the foundation 		of effective communication.</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nvSpPr>
        <p:spPr>
          <a:xfrm>
            <a:off x="522285" y="101756"/>
            <a:ext cx="13291043" cy="7312362"/>
          </a:xfrm>
          <a:prstGeom prst="rect">
            <a:avLst/>
          </a:prstGeom>
          <a:ln w="12700">
            <a:miter lim="400000"/>
          </a:ln>
          <a:extLst>
            <a:ext uri="{C572A759-6A51-4108-AA02-DFA0A04FC94B}">
              <ma14:wrappingTextBoxFlag xmlns:ma14="http://schemas.microsoft.com/office/mac/drawingml/2011/main" val="1"/>
            </a:ext>
          </a:extLst>
        </p:spPr>
        <p:txBody>
          <a:bodyPr lIns="43030" tIns="43030" rIns="43030" bIns="43030" anchor="ctr">
            <a:spAutoFit/>
          </a:bodyPr>
          <a:lstStyle/>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6600">
                <a:latin typeface="Helvetica"/>
                <a:ea typeface="Helvetica"/>
                <a:cs typeface="Helvetica"/>
                <a:sym typeface="Helvetica"/>
              </a:defRPr>
            </a:pPr>
            <a:r>
              <a:t>The 2+2+2 Strategy</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5600">
                <a:solidFill>
                  <a:srgbClr val="A9A9A9"/>
                </a:solidFill>
                <a:latin typeface="Helvetica"/>
                <a:ea typeface="Helvetica"/>
                <a:cs typeface="Helvetica"/>
                <a:sym typeface="Helvetica"/>
              </a:defRPr>
            </a:pPr>
            <a:r>
              <a:t>		2 Important Goals</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b="1" sz="3000">
                <a:latin typeface="Helvetica"/>
                <a:ea typeface="Helvetica"/>
                <a:cs typeface="Helvetica"/>
                <a:sym typeface="Helvetica"/>
              </a:defRPr>
            </a:pP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	Questions to ask when you giving information:</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What is God asking me to say?</a:t>
            </a: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What are the needs of the people?</a:t>
            </a: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Is my information practical?</a:t>
            </a: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Did I take the time to study?</a:t>
            </a: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Am I giving too much information?</a:t>
            </a: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Can an unchurched person receive something from this message or am I only speaking to believers.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nvSpPr>
        <p:spPr>
          <a:xfrm>
            <a:off x="534642" y="70864"/>
            <a:ext cx="13320478" cy="6855162"/>
          </a:xfrm>
          <a:prstGeom prst="rect">
            <a:avLst/>
          </a:prstGeom>
          <a:ln w="12700">
            <a:miter lim="400000"/>
          </a:ln>
          <a:extLst>
            <a:ext uri="{C572A759-6A51-4108-AA02-DFA0A04FC94B}">
              <ma14:wrappingTextBoxFlag xmlns:ma14="http://schemas.microsoft.com/office/mac/drawingml/2011/main" val="1"/>
            </a:ext>
          </a:extLst>
        </p:spPr>
        <p:txBody>
          <a:bodyPr lIns="43030" tIns="43030" rIns="43030" bIns="43030" anchor="ctr">
            <a:spAutoFit/>
          </a:bodyPr>
          <a:lstStyle/>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6600">
                <a:latin typeface="Helvetica"/>
                <a:ea typeface="Helvetica"/>
                <a:cs typeface="Helvetica"/>
                <a:sym typeface="Helvetica"/>
              </a:defRPr>
            </a:pPr>
            <a:r>
              <a:t>The 2+2+2 Strategy</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5600">
                <a:solidFill>
                  <a:srgbClr val="A9A9A9"/>
                </a:solidFill>
                <a:latin typeface="Helvetica"/>
                <a:ea typeface="Helvetica"/>
                <a:cs typeface="Helvetica"/>
                <a:sym typeface="Helvetica"/>
              </a:defRPr>
            </a:pPr>
            <a:r>
              <a:t>		2 Important Goals</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b="1">
                <a:latin typeface="Helvetica"/>
                <a:ea typeface="Helvetica"/>
                <a:cs typeface="Helvetica"/>
                <a:sym typeface="Helvetica"/>
              </a:defRPr>
            </a:pP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	Consider the way you organize the information.</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1-Point Outlines</a:t>
            </a: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2 or 3-Point Outlines</a:t>
            </a:r>
            <a:endParaRPr>
              <a:solidFill>
                <a:srgbClr val="FF2600"/>
              </a:solidFill>
            </a:endParaRP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Preaching the Narrative</a:t>
            </a: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Expository Preaching</a:t>
            </a: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Text and Tales</a:t>
            </a:r>
            <a:endParaRPr>
              <a:solidFill>
                <a:srgbClr val="FF2600"/>
              </a:solidFill>
            </a:endParaRPr>
          </a:p>
          <a:p>
            <a:pPr lvl="3" marL="868680" indent="-182880"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Practical Application Preaching</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nvSpPr>
        <p:spPr>
          <a:xfrm>
            <a:off x="653175" y="177899"/>
            <a:ext cx="9874942" cy="5216862"/>
          </a:xfrm>
          <a:prstGeom prst="rect">
            <a:avLst/>
          </a:prstGeom>
          <a:ln w="12700">
            <a:miter lim="400000"/>
          </a:ln>
          <a:extLst>
            <a:ext uri="{C572A759-6A51-4108-AA02-DFA0A04FC94B}">
              <ma14:wrappingTextBoxFlag xmlns:ma14="http://schemas.microsoft.com/office/mac/drawingml/2011/main" val="1"/>
            </a:ext>
          </a:extLst>
        </p:spPr>
        <p:txBody>
          <a:bodyPr lIns="43030" tIns="43030" rIns="43030" bIns="43030" anchor="ctr">
            <a:spAutoFit/>
          </a:bodyPr>
          <a:lstStyle/>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6600">
                <a:latin typeface="Helvetica"/>
                <a:ea typeface="Helvetica"/>
                <a:cs typeface="Helvetica"/>
                <a:sym typeface="Helvetica"/>
              </a:defRPr>
            </a:pPr>
            <a:r>
              <a:t>The 2+2+2 Strategy</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5600">
                <a:solidFill>
                  <a:srgbClr val="A9A9A9"/>
                </a:solidFill>
                <a:latin typeface="Helvetica"/>
                <a:ea typeface="Helvetica"/>
                <a:cs typeface="Helvetica"/>
                <a:sym typeface="Helvetica"/>
              </a:defRPr>
            </a:pPr>
            <a:r>
              <a:t>		2 Important Goals</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b="1">
                <a:latin typeface="Helvetica"/>
                <a:ea typeface="Helvetica"/>
                <a:cs typeface="Helvetica"/>
                <a:sym typeface="Helvetica"/>
              </a:defRPr>
            </a:pP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	Tools for disseminating the information:</a:t>
            </a:r>
          </a:p>
          <a:p>
            <a:pPr algn="l" defTabSz="548640">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p>
          <a:p>
            <a:pPr lvl="3" marL="864704" indent="-178904"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Printed Outlines</a:t>
            </a:r>
          </a:p>
          <a:p>
            <a:pPr lvl="3" marL="864704" indent="-178904"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Non-Verbal Communication</a:t>
            </a:r>
            <a:endParaRPr sz="1200"/>
          </a:p>
          <a:p>
            <a:pPr lvl="3" marL="864704" indent="-178904" algn="l" defTabSz="548640">
              <a:buSzPct val="100000"/>
              <a:buChar cha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a:latin typeface="Helvetica"/>
                <a:ea typeface="Helvetica"/>
                <a:cs typeface="Helvetica"/>
                <a:sym typeface="Helvetica"/>
              </a:defRPr>
            </a:pPr>
            <a:r>
              <a:t>Media</a:t>
            </a:r>
          </a:p>
        </p:txBody>
      </p:sp>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png"/></Relationships>

</file>

<file path=ppt/theme/_rels/theme2.xml.rels><?xml version="1.0" encoding="UTF-8" standalone="yes"?><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