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2667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5334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8001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0668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3335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16129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18796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146300" algn="ctr" defTabSz="5461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" name="Shape 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46100" latinLnBrk="0">
      <a:defRPr sz="1600">
        <a:latin typeface="Lucida Grande"/>
        <a:ea typeface="Lucida Grande"/>
        <a:cs typeface="Lucida Grande"/>
        <a:sym typeface="Lucida Grande"/>
      </a:defRPr>
    </a:lvl1pPr>
    <a:lvl2pPr indent="228600" defTabSz="546100" latinLnBrk="0">
      <a:defRPr sz="1600">
        <a:latin typeface="Lucida Grande"/>
        <a:ea typeface="Lucida Grande"/>
        <a:cs typeface="Lucida Grande"/>
        <a:sym typeface="Lucida Grande"/>
      </a:defRPr>
    </a:lvl2pPr>
    <a:lvl3pPr indent="457200" defTabSz="546100" latinLnBrk="0">
      <a:defRPr sz="1600">
        <a:latin typeface="Lucida Grande"/>
        <a:ea typeface="Lucida Grande"/>
        <a:cs typeface="Lucida Grande"/>
        <a:sym typeface="Lucida Grande"/>
      </a:defRPr>
    </a:lvl3pPr>
    <a:lvl4pPr indent="685800" defTabSz="546100" latinLnBrk="0">
      <a:defRPr sz="1600">
        <a:latin typeface="Lucida Grande"/>
        <a:ea typeface="Lucida Grande"/>
        <a:cs typeface="Lucida Grande"/>
        <a:sym typeface="Lucida Grande"/>
      </a:defRPr>
    </a:lvl4pPr>
    <a:lvl5pPr indent="914400" defTabSz="546100" latinLnBrk="0">
      <a:defRPr sz="1600">
        <a:latin typeface="Lucida Grande"/>
        <a:ea typeface="Lucida Grande"/>
        <a:cs typeface="Lucida Grande"/>
        <a:sym typeface="Lucida Grande"/>
      </a:defRPr>
    </a:lvl5pPr>
    <a:lvl6pPr indent="1143000" defTabSz="546100" latinLnBrk="0">
      <a:defRPr sz="1600">
        <a:latin typeface="Lucida Grande"/>
        <a:ea typeface="Lucida Grande"/>
        <a:cs typeface="Lucida Grande"/>
        <a:sym typeface="Lucida Grande"/>
      </a:defRPr>
    </a:lvl6pPr>
    <a:lvl7pPr indent="1371600" defTabSz="546100" latinLnBrk="0">
      <a:defRPr sz="1600">
        <a:latin typeface="Lucida Grande"/>
        <a:ea typeface="Lucida Grande"/>
        <a:cs typeface="Lucida Grande"/>
        <a:sym typeface="Lucida Grande"/>
      </a:defRPr>
    </a:lvl7pPr>
    <a:lvl8pPr indent="1600200" defTabSz="546100" latinLnBrk="0">
      <a:defRPr sz="1600">
        <a:latin typeface="Lucida Grande"/>
        <a:ea typeface="Lucida Grande"/>
        <a:cs typeface="Lucida Grande"/>
        <a:sym typeface="Lucida Grande"/>
      </a:defRPr>
    </a:lvl8pPr>
    <a:lvl9pPr indent="1828800" defTabSz="5461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ank formula 12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rea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title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6256001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 ke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6256001" cy="914400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6234465" y="5515091"/>
            <a:ext cx="7345394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l" defTabSz="647700">
              <a:defRPr sz="4300"/>
            </a:lvl1pPr>
          </a:lstStyle>
          <a:p>
            <a:pPr/>
            <a:r>
              <a:t>The Formula of Care</a:t>
            </a: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1587500" y="241300"/>
            <a:ext cx="130810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/>
            <a:r>
              <a:t>Title Text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1587500" y="2590800"/>
            <a:ext cx="13081000" cy="537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7988300" y="8750300"/>
            <a:ext cx="266700" cy="279400"/>
          </a:xfrm>
          <a:prstGeom prst="rect">
            <a:avLst/>
          </a:prstGeom>
          <a:ln w="12700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46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4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6985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10414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13843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17399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20828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24257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27686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31115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3454400" marR="0" indent="-444500" algn="l" defTabSz="546100" latinLnBrk="0">
        <a:lnSpc>
          <a:spcPct val="100000"/>
        </a:lnSpc>
        <a:spcBef>
          <a:spcPts val="2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461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609600" y="101600"/>
            <a:ext cx="13207001" cy="779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Small Groups Structure</a:t>
            </a:r>
          </a:p>
          <a:p>
            <a:pPr algn="l"/>
          </a:p>
          <a:p>
            <a:pPr algn="l"/>
            <a:r>
              <a:t>	Location:</a:t>
            </a:r>
          </a:p>
          <a:p>
            <a:pPr algn="l"/>
            <a:r>
              <a:t>	</a:t>
            </a:r>
          </a:p>
          <a:p>
            <a:pPr algn="l"/>
            <a:r>
              <a:t>	Encourage all Small Groups to meet outside of the church building. 	If they cannot meet in their home, look for a host home</a:t>
            </a:r>
          </a:p>
          <a:p>
            <a:pPr algn="l"/>
          </a:p>
          <a:p>
            <a:pPr algn="l"/>
            <a:r>
              <a:t>	Other possibilities for meeting locations include:</a:t>
            </a:r>
          </a:p>
          <a:p>
            <a:pPr algn="l">
              <a:defRPr sz="1300"/>
            </a:pPr>
          </a:p>
          <a:p>
            <a:pPr algn="l"/>
            <a:r>
              <a:t>					Library conference room</a:t>
            </a:r>
          </a:p>
          <a:p>
            <a:pPr algn="l"/>
            <a:r>
              <a:t>					Recreation center</a:t>
            </a:r>
          </a:p>
          <a:p>
            <a:pPr algn="l"/>
            <a:r>
              <a:t>					Outdoors in a park</a:t>
            </a:r>
          </a:p>
          <a:p>
            <a:pPr algn="l"/>
            <a:r>
              <a:t>					Restaurant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609600" y="101600"/>
            <a:ext cx="13171961" cy="825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5E5E5E"/>
                </a:solidFill>
              </a:defRPr>
            </a:pPr>
            <a:r>
              <a:t>	Small Group Structure</a:t>
            </a:r>
          </a:p>
          <a:p>
            <a:pPr algn="l"/>
            <a:br/>
            <a:r>
              <a:t>Positive Group Dynamics</a:t>
            </a:r>
          </a:p>
          <a:p>
            <a:pPr algn="l">
              <a:defRPr sz="3000"/>
            </a:pPr>
          </a:p>
          <a:p>
            <a:pPr algn="l">
              <a:defRPr sz="3000"/>
            </a:pPr>
            <a:r>
              <a:t>	1. Give time for discussion. The leader should avoid doing all the talking. </a:t>
            </a:r>
          </a:p>
          <a:p>
            <a:pPr algn="l">
              <a:defRPr sz="3000"/>
            </a:pPr>
            <a:r>
              <a:t>	2. Keep the discussion positive. Carefully lead the conversation back to the topic 		when tangents occur. </a:t>
            </a:r>
          </a:p>
          <a:p>
            <a:pPr algn="l">
              <a:defRPr sz="3000"/>
            </a:pPr>
            <a:r>
              <a:t>	3. Men should minister to men and women to women.</a:t>
            </a:r>
          </a:p>
          <a:p>
            <a:pPr algn="l">
              <a:defRPr sz="3000"/>
            </a:pPr>
            <a:r>
              <a:t>	4. Be prepared to change the direction of the meeting if needed.  The primary 		goal is to create an environment where people feel loved and accepted.</a:t>
            </a:r>
          </a:p>
          <a:p>
            <a:pPr algn="l">
              <a:defRPr sz="3000"/>
            </a:pPr>
            <a:r>
              <a:t>	5. Strive for one contact a week outside of group time. </a:t>
            </a:r>
          </a:p>
          <a:p>
            <a:pPr algn="l">
              <a:defRPr sz="3000"/>
            </a:pPr>
          </a:p>
          <a:p>
            <a:pPr algn="l">
              <a:defRPr sz="3000"/>
            </a:pPr>
            <a:r>
              <a:t>							Ultimately, a Small Group Leader’s win is helping everyone 							in the group take a step of faith  (Salvation, baptism, prayer, 							serving, devotional life, etc.)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609600" y="101599"/>
            <a:ext cx="13258797" cy="883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Elder Oversight Structure</a:t>
            </a:r>
          </a:p>
          <a:p>
            <a:pPr algn="l"/>
          </a:p>
          <a:p>
            <a:pPr algn="l"/>
            <a:r>
              <a:t>Elders Oversight Structure</a:t>
            </a:r>
            <a:endParaRPr baseline="5555"/>
          </a:p>
          <a:p>
            <a:pPr algn="l">
              <a:defRPr sz="3300"/>
            </a:pPr>
            <a:endParaRPr baseline="6060"/>
          </a:p>
          <a:p>
            <a:pPr algn="l">
              <a:defRPr sz="3300"/>
            </a:pPr>
            <a:r>
              <a:t>As outlined in 1 Peter 5:1-10, Elders are empowered individuals whose duties and responsibilities create an effective care structure.  </a:t>
            </a:r>
          </a:p>
          <a:p>
            <a:pPr algn="l">
              <a:defRPr sz="3000"/>
            </a:pPr>
          </a:p>
          <a:p>
            <a:pPr algn="l">
              <a:defRPr sz="3000"/>
            </a:pPr>
            <a:r>
              <a:t>							Be </a:t>
            </a:r>
            <a:r>
              <a:rPr i="1"/>
              <a:t>shepherds </a:t>
            </a:r>
            <a:r>
              <a:t>of God’s flock that is under your care (v. 2).</a:t>
            </a:r>
          </a:p>
          <a:p>
            <a:pPr algn="l">
              <a:defRPr sz="3000"/>
            </a:pPr>
            <a:r>
              <a:t>  							Be </a:t>
            </a:r>
            <a:r>
              <a:rPr i="1"/>
              <a:t>called </a:t>
            </a:r>
            <a:r>
              <a:t>of God (vv. 2, 3).</a:t>
            </a:r>
          </a:p>
          <a:p>
            <a:pPr algn="l">
              <a:defRPr sz="3000"/>
            </a:pPr>
            <a:r>
              <a:t>  							Be willing and eager to serve (vv. 2, 3).</a:t>
            </a:r>
          </a:p>
          <a:p>
            <a:pPr algn="l">
              <a:defRPr sz="3000"/>
            </a:pPr>
            <a:r>
              <a:t>  							Do not lord over those entrusted to you (v. 3).</a:t>
            </a:r>
          </a:p>
          <a:p>
            <a:pPr algn="l">
              <a:defRPr sz="3000"/>
            </a:pPr>
            <a:r>
              <a:t>  							Clothe yourselves with </a:t>
            </a:r>
            <a:r>
              <a:rPr i="1"/>
              <a:t>humility </a:t>
            </a:r>
            <a:r>
              <a:t>(v. 5).</a:t>
            </a:r>
          </a:p>
          <a:p>
            <a:pPr algn="l">
              <a:defRPr sz="3000"/>
            </a:pPr>
            <a:r>
              <a:t>  							Be self-controlled (v. 8).</a:t>
            </a:r>
          </a:p>
          <a:p>
            <a:pPr algn="l">
              <a:defRPr sz="3000"/>
            </a:pPr>
            <a:r>
              <a:t>							Be alert (v.8).</a:t>
            </a:r>
          </a:p>
          <a:p>
            <a:pPr algn="l">
              <a:defRPr sz="3000"/>
            </a:pPr>
            <a:r>
              <a:t>  							Resist the devil (v. 9)</a:t>
            </a:r>
          </a:p>
          <a:p>
            <a:pPr algn="l">
              <a:defRPr sz="3000"/>
            </a:pPr>
            <a:r>
              <a:t>  							Stand firm in the faith (vv. 9, 10)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609600" y="101599"/>
            <a:ext cx="13156818" cy="699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Elder Oversight Structure</a:t>
            </a:r>
          </a:p>
          <a:p>
            <a:pPr algn="l"/>
          </a:p>
          <a:p>
            <a:pPr algn="l"/>
            <a:r>
              <a:t>Elders responsibilities and duties include:</a:t>
            </a:r>
          </a:p>
          <a:p>
            <a:pPr algn="l"/>
            <a:r>
              <a:t>	</a:t>
            </a:r>
            <a:endParaRPr sz="3000"/>
          </a:p>
          <a:p>
            <a:pPr lvl="1" marL="546100" indent="-317500" algn="l">
              <a:buSzPct val="100000"/>
              <a:buChar char="•"/>
            </a:pPr>
            <a:r>
              <a:rPr sz="3000"/>
              <a:t>Serve as the spiritual caretakers of an oversight.</a:t>
            </a:r>
            <a:endParaRPr sz="3000">
              <a:solidFill>
                <a:srgbClr val="FF2600"/>
              </a:solidFill>
            </a:endParaRPr>
          </a:p>
          <a:p>
            <a:pPr lvl="1" marL="546100" indent="-317500" algn="l">
              <a:buSzPct val="100000"/>
              <a:buChar char="•"/>
            </a:pPr>
            <a:r>
              <a:rPr sz="3000"/>
              <a:t>Pray before each worship service.</a:t>
            </a:r>
            <a:endParaRPr sz="3000"/>
          </a:p>
          <a:p>
            <a:pPr lvl="1" marL="546100" indent="-317500" algn="l">
              <a:buSzPct val="100000"/>
              <a:buChar char="•"/>
            </a:pPr>
            <a:r>
              <a:rPr sz="3000"/>
              <a:t>Elders &amp; wives will serve as the altar team.</a:t>
            </a:r>
            <a:endParaRPr sz="3000"/>
          </a:p>
          <a:p>
            <a:pPr lvl="1" marL="546100" indent="-317500" algn="l">
              <a:buSzPct val="100000"/>
              <a:buChar char="•"/>
            </a:pPr>
            <a:r>
              <a:rPr sz="3000"/>
              <a:t>Visit the elderly ands shut-ins of their oversight.</a:t>
            </a:r>
            <a:endParaRPr sz="3000"/>
          </a:p>
          <a:p>
            <a:pPr lvl="1" marL="546100" indent="-317500" algn="l">
              <a:buSzPct val="100000"/>
              <a:buChar char="•"/>
            </a:pPr>
            <a:r>
              <a:rPr sz="3000"/>
              <a:t>Visit hospitals </a:t>
            </a:r>
            <a:endParaRPr sz="3000">
              <a:solidFill>
                <a:srgbClr val="FF2600"/>
              </a:solidFill>
            </a:endParaRPr>
          </a:p>
          <a:p>
            <a:pPr lvl="1" marL="546100" indent="-317500" algn="l">
              <a:buSzPct val="100000"/>
              <a:buChar char="•"/>
            </a:pPr>
            <a:r>
              <a:rPr sz="3000"/>
              <a:t>Be available to pray and talk with individuals.</a:t>
            </a:r>
            <a:endParaRPr sz="3000">
              <a:solidFill>
                <a:srgbClr val="FF2600"/>
              </a:solidFill>
            </a:endParaRPr>
          </a:p>
          <a:p>
            <a:pPr lvl="1" marL="546100" indent="-317500" algn="l">
              <a:buSzPct val="100000"/>
              <a:buChar char="•"/>
            </a:pPr>
            <a:r>
              <a:rPr sz="3000"/>
              <a:t>Serve as advisors to the Senior Pastor in spiritual matters.</a:t>
            </a:r>
            <a:endParaRPr sz="3000"/>
          </a:p>
          <a:p>
            <a:pPr lvl="1" marL="546100" indent="-317500" algn="l">
              <a:buSzPct val="100000"/>
              <a:buChar char="•"/>
            </a:pPr>
            <a:r>
              <a:rPr sz="3000"/>
              <a:t>Serve in all sacraments and ceremonies.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606226" y="101600"/>
            <a:ext cx="13109446" cy="560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Elder Oversight Structure</a:t>
            </a:r>
          </a:p>
          <a:p>
            <a:pPr algn="l"/>
          </a:p>
          <a:p>
            <a:pPr algn="l"/>
            <a:r>
              <a:t>Beginning Elder’s Ministry</a:t>
            </a:r>
            <a:endParaRPr baseline="5555"/>
          </a:p>
          <a:p>
            <a:pPr algn="l"/>
            <a:endParaRPr baseline="5555"/>
          </a:p>
          <a:p>
            <a:pPr algn="l"/>
            <a:r>
              <a:rPr baseline="5555"/>
              <a:t>	</a:t>
            </a:r>
            <a:r>
              <a:t>You don’t select elders you discover them.</a:t>
            </a:r>
          </a:p>
          <a:p>
            <a:pPr algn="l"/>
            <a:r>
              <a:rPr baseline="12500" sz="1600"/>
              <a:t>	</a:t>
            </a:r>
            <a:r>
              <a:rPr baseline="5555"/>
              <a:t>Create an extensive appointment process.</a:t>
            </a:r>
            <a:endParaRPr baseline="5555"/>
          </a:p>
          <a:p>
            <a:pPr algn="l"/>
            <a:r>
              <a:rPr baseline="12500" sz="1600"/>
              <a:t>	</a:t>
            </a:r>
            <a:r>
              <a:t>Train elders thoroughly and frequently.</a:t>
            </a:r>
          </a:p>
          <a:p>
            <a:pPr algn="l"/>
            <a:r>
              <a:rPr baseline="12500" sz="1600"/>
              <a:t>	</a:t>
            </a:r>
            <a:r>
              <a:t>The Senior Pastor must maintain a close relationship to elders.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609600" y="101600"/>
            <a:ext cx="13186628" cy="554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The 7:100 Ratio</a:t>
            </a:r>
          </a:p>
          <a:p>
            <a:pPr algn="l"/>
          </a:p>
          <a:p>
            <a:pPr algn="l"/>
            <a:r>
              <a:t>A caring local church is more than hospitals visits and funerals.  A caring structure that is built on the 7:100 Ratio includes encouragement, accountability, and a sense of belonging for every individual. </a:t>
            </a:r>
            <a:endParaRPr baseline="5555"/>
          </a:p>
          <a:p>
            <a:pPr algn="l"/>
            <a:endParaRPr baseline="5555"/>
          </a:p>
          <a:p>
            <a:pPr algn="l"/>
            <a:r>
              <a:t>Remember, God rewards our ability to care not coral a crowd.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609600" y="101599"/>
            <a:ext cx="13386014" cy="500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White board </a:t>
            </a:r>
            <a:endParaRPr baseline="3571"/>
          </a:p>
          <a:p>
            <a:pPr algn="l"/>
          </a:p>
          <a:p>
            <a:pPr algn="l"/>
            <a:r>
              <a:t>When launching your small group ministry consider how many groups are needed to use the 7:100 Ratio. </a:t>
            </a:r>
          </a:p>
          <a:p>
            <a:pPr algn="l"/>
          </a:p>
          <a:p>
            <a:pPr algn="l"/>
            <a:r>
              <a:t>Recruit enough potential leaders that each group that is launched can have at least 3-4 members from the start.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609600" y="110706"/>
            <a:ext cx="13203178" cy="84615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White board </a:t>
            </a:r>
            <a:endParaRPr baseline="3571"/>
          </a:p>
          <a:p>
            <a:pPr algn="l"/>
          </a:p>
          <a:p>
            <a:pPr algn="l"/>
            <a:r>
              <a:t>The best way to initially train small group leaders is to use a ‘Turbo Group’ method. The goal of the Turbo Group is that people experience group dynamics while learning to lead a group. </a:t>
            </a:r>
            <a:endParaRPr baseline="5555"/>
          </a:p>
          <a:p>
            <a:pPr algn="l">
              <a:defRPr sz="3000"/>
            </a:pPr>
            <a:endParaRPr baseline="6666"/>
          </a:p>
          <a:p>
            <a:pPr algn="l">
              <a:defRPr sz="3000"/>
            </a:pPr>
            <a:r>
              <a:rPr baseline="6666"/>
              <a:t>							</a:t>
            </a:r>
            <a:r>
              <a:t>Topic 1 Vision:  Why Groups?</a:t>
            </a:r>
          </a:p>
          <a:p>
            <a:pPr algn="l">
              <a:defRPr sz="3000"/>
            </a:pPr>
            <a:r>
              <a:t>							Topic 2 Vision:  Defining a Group Leader (Care giving) 									</a:t>
            </a:r>
            <a:r>
              <a:rPr b="1" i="1"/>
              <a:t>*Begin Video Curriculum</a:t>
            </a:r>
            <a:endParaRPr b="1" i="1"/>
          </a:p>
          <a:p>
            <a:pPr algn="l">
              <a:defRPr sz="3000"/>
            </a:pPr>
            <a:r>
              <a:rPr>
                <a:solidFill>
                  <a:schemeClr val="accent5"/>
                </a:solidFill>
              </a:rPr>
              <a:t>							</a:t>
            </a:r>
            <a:r>
              <a:t>Topic 3 Vision:  Connecting with Others (Forming &amp; 										Fellowship)</a:t>
            </a:r>
          </a:p>
          <a:p>
            <a:pPr algn="l">
              <a:defRPr sz="3000"/>
            </a:pPr>
            <a:r>
              <a:t>							Topic 4 Vision:  Connecting with God (Discipleship)</a:t>
            </a:r>
          </a:p>
          <a:p>
            <a:pPr algn="l">
              <a:defRPr sz="3000"/>
            </a:pPr>
            <a:r>
              <a:t>							Topic 5 Vision:  Outreach (Team Members, Raising Leaders 								and Open Chairs)</a:t>
            </a:r>
          </a:p>
          <a:p>
            <a:pPr algn="l">
              <a:defRPr sz="3000"/>
            </a:pPr>
            <a:r>
              <a:t>							Topic 6:  Vision; Celebration </a:t>
            </a:r>
            <a:r>
              <a:rPr b="1" i="1"/>
              <a:t>*End Video Curriculum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609600" y="63500"/>
            <a:ext cx="13254788" cy="745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The 7:100 Ratio</a:t>
            </a:r>
          </a:p>
          <a:p>
            <a:pPr algn="l"/>
          </a:p>
          <a:p>
            <a:pPr algn="l"/>
            <a:r>
              <a:t>	More churches today suffer from ‘back door’ issues than ever 				before. 			</a:t>
            </a:r>
          </a:p>
          <a:p>
            <a:pPr algn="l">
              <a:defRPr sz="3000"/>
            </a:pPr>
          </a:p>
          <a:p>
            <a:pPr algn="l"/>
            <a:r>
              <a:t>	People initially show interest in becoming a contributing part of the 	body only then to disappear.  A growing church must be one that 		reaches the lost and creates places of care for every person.  </a:t>
            </a:r>
          </a:p>
          <a:p>
            <a:pPr algn="l">
              <a:defRPr sz="3000"/>
            </a:pPr>
          </a:p>
          <a:p>
            <a:pPr algn="l"/>
            <a:r>
              <a:t>	By utilizing the Formula of Care and building your church around 		the 7:100 Ratio you will close the ‘back door’ of your church for 		good.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/>
        </p:nvSpPr>
        <p:spPr>
          <a:xfrm>
            <a:off x="609600" y="101599"/>
            <a:ext cx="13150216" cy="5285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lvl="1" algn="l">
              <a:defRPr b="1" sz="3200"/>
            </a:pPr>
            <a:r>
              <a:rPr b="0">
                <a:solidFill>
                  <a:srgbClr val="A7A9AB"/>
                </a:solidFill>
              </a:rPr>
              <a:t>Lab</a:t>
            </a:r>
            <a:endParaRPr i="1"/>
          </a:p>
          <a:p>
            <a:pPr algn="l">
              <a:defRPr b="1" sz="2800"/>
            </a:pPr>
            <a:endParaRPr i="1"/>
          </a:p>
          <a:p>
            <a:pPr algn="l">
              <a:defRPr b="1" sz="2200"/>
            </a:pPr>
            <a:r>
              <a:t>Checklist: </a:t>
            </a:r>
          </a:p>
          <a:p>
            <a:pPr algn="l">
              <a:buSzPct val="125000"/>
              <a:buFont typeface="Lucida Grande"/>
              <a:buChar char="✓"/>
              <a:defRPr sz="1800"/>
            </a:pPr>
            <a:r>
              <a:rPr b="1"/>
              <a:t>Schedule</a:t>
            </a:r>
          </a:p>
          <a:p>
            <a:pPr algn="l">
              <a:buSzPct val="125000"/>
              <a:buFont typeface="Lucida Grande"/>
              <a:buChar char="✓"/>
              <a:defRPr sz="1800"/>
            </a:pPr>
            <a:r>
              <a:rPr b="1"/>
              <a:t>Read</a:t>
            </a:r>
          </a:p>
          <a:p>
            <a:pPr algn="l">
              <a:buSzPct val="125000"/>
              <a:buFont typeface="Lucida Grande"/>
              <a:buChar char="✓"/>
              <a:defRPr sz="1800"/>
            </a:pPr>
            <a:r>
              <a:rPr b="1"/>
              <a:t>Meet</a:t>
            </a:r>
            <a:endParaRPr b="1" i="1"/>
          </a:p>
          <a:p>
            <a:pPr algn="l">
              <a:defRPr sz="1800"/>
            </a:pPr>
          </a:p>
          <a:p>
            <a:pPr algn="l">
              <a:defRPr b="1" i="1" sz="2200"/>
            </a:pPr>
            <a:r>
              <a:t>Discussion Questions: </a:t>
            </a:r>
          </a:p>
          <a:p>
            <a:pPr algn="l">
              <a:defRPr sz="1800"/>
            </a:pPr>
            <a:r>
              <a:rPr b="1"/>
              <a:t>? </a:t>
            </a:r>
          </a:p>
          <a:p>
            <a:pPr algn="l">
              <a:defRPr sz="1800"/>
            </a:pPr>
            <a:r>
              <a:rPr b="1"/>
              <a:t>?</a:t>
            </a:r>
          </a:p>
          <a:p>
            <a:pPr algn="l">
              <a:defRPr sz="1800"/>
            </a:pPr>
            <a:r>
              <a:rPr b="1"/>
              <a:t>?</a:t>
            </a:r>
            <a:r>
              <a:t> </a:t>
            </a:r>
          </a:p>
          <a:p>
            <a:pPr algn="l">
              <a:defRPr sz="1800"/>
            </a:pPr>
            <a:r>
              <a:rPr b="1"/>
              <a:t>?</a:t>
            </a:r>
          </a:p>
          <a:p>
            <a:pPr algn="l">
              <a:defRPr sz="1800"/>
            </a:pPr>
            <a:endParaRPr i="1"/>
          </a:p>
          <a:p>
            <a:pPr algn="l">
              <a:defRPr i="1" sz="2200"/>
            </a:pPr>
            <a:r>
              <a:rPr b="1"/>
              <a:t>Tool: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609600" y="138695"/>
            <a:ext cx="13360504" cy="7317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The 7:100 Ratio</a:t>
            </a:r>
          </a:p>
          <a:p>
            <a:pPr algn="l"/>
          </a:p>
          <a:p>
            <a:pPr algn="l"/>
            <a:r>
              <a:t>	</a:t>
            </a:r>
            <a:r>
              <a:rPr b="1"/>
              <a:t>Exodus 18:13-14; 17-18 </a:t>
            </a:r>
          </a:p>
          <a:p>
            <a:pPr algn="l">
              <a:defRPr sz="3000"/>
            </a:pPr>
          </a:p>
          <a:p>
            <a:pPr algn="l">
              <a:defRPr sz="3000"/>
            </a:pPr>
            <a:r>
              <a:t>	</a:t>
            </a:r>
            <a:r>
              <a:rPr b="1" i="1" sz="2500"/>
              <a:t>13</a:t>
            </a:r>
            <a:r>
              <a:rPr i="1"/>
              <a:t> The next day Moses took his seat to serve as judge for the people, and they stood 		around him from morning till evening. </a:t>
            </a:r>
            <a:r>
              <a:rPr b="1" i="1" sz="2500"/>
              <a:t>14</a:t>
            </a:r>
            <a:r>
              <a:rPr i="1"/>
              <a:t> When his father-in-law saw all that Moses was 	doing for the people, he said, </a:t>
            </a:r>
            <a:r>
              <a:rPr b="1" i="1"/>
              <a:t>“</a:t>
            </a:r>
            <a:r>
              <a:rPr b="1" i="1" u="sng"/>
              <a:t>What is this you are doing for the people? Why do</a:t>
            </a:r>
            <a:r>
              <a:rPr b="1" i="1"/>
              <a:t> 		</a:t>
            </a:r>
            <a:r>
              <a:rPr b="1" i="1" u="sng"/>
              <a:t>you alone</a:t>
            </a:r>
            <a:r>
              <a:rPr i="1"/>
              <a:t> sit as judge, while all these people stand around you from morning till 			evening?</a:t>
            </a:r>
            <a:endParaRPr i="1"/>
          </a:p>
          <a:p>
            <a:pPr algn="l">
              <a:defRPr sz="3000"/>
            </a:pPr>
            <a:r>
              <a:rPr i="1"/>
              <a:t>	</a:t>
            </a:r>
            <a:endParaRPr i="1"/>
          </a:p>
          <a:p>
            <a:pPr algn="l">
              <a:defRPr sz="3000"/>
            </a:pPr>
            <a:r>
              <a:rPr i="1"/>
              <a:t>	</a:t>
            </a:r>
            <a:r>
              <a:rPr b="1" i="1" sz="2500"/>
              <a:t>17</a:t>
            </a:r>
            <a:r>
              <a:rPr i="1"/>
              <a:t> Moses’ father-in-law replied, “</a:t>
            </a:r>
            <a:r>
              <a:rPr b="1" i="1" u="sng"/>
              <a:t>What you are doing is not good. </a:t>
            </a:r>
            <a:r>
              <a:rPr b="1" i="1" sz="2500" u="sng"/>
              <a:t>18</a:t>
            </a:r>
            <a:r>
              <a:rPr b="1" i="1" u="sng"/>
              <a:t> You and these</a:t>
            </a:r>
            <a:r>
              <a:rPr b="1" i="1"/>
              <a:t> 		</a:t>
            </a:r>
            <a:r>
              <a:rPr b="1" i="1" u="sng"/>
              <a:t>people who come to you will only wear yourselves out.</a:t>
            </a:r>
            <a:r>
              <a:rPr i="1" u="sng"/>
              <a:t> </a:t>
            </a:r>
            <a:r>
              <a:rPr i="1"/>
              <a:t>The work is too heavy for you; 	you cannot handle it alone.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09600" y="101600"/>
            <a:ext cx="13266595" cy="604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The 7:100 Ratio</a:t>
            </a:r>
          </a:p>
          <a:p>
            <a:pPr algn="l"/>
          </a:p>
          <a:p>
            <a:pPr algn="l"/>
            <a:r>
              <a:t>Notice the negative results of Moses’ structure:</a:t>
            </a:r>
          </a:p>
          <a:p>
            <a:pPr algn="l"/>
          </a:p>
          <a:p>
            <a:pPr lvl="1" marL="502919" indent="-274319" algn="l">
              <a:buClr>
                <a:srgbClr val="000000"/>
              </a:buClr>
              <a:buSzPct val="100000"/>
              <a:buChar char="•"/>
            </a:pPr>
            <a:r>
              <a:t>Personal exhaustion</a:t>
            </a:r>
          </a:p>
          <a:p>
            <a:pPr lvl="1" marL="502919" indent="-274319" algn="l">
              <a:buClr>
                <a:srgbClr val="000000"/>
              </a:buClr>
              <a:buSzPct val="100000"/>
              <a:buChar char="•"/>
            </a:pPr>
            <a:r>
              <a:t>Inefficient decisions </a:t>
            </a:r>
          </a:p>
          <a:p>
            <a:pPr lvl="1" marL="502919" indent="-274319" algn="l">
              <a:buClr>
                <a:srgbClr val="000000"/>
              </a:buClr>
              <a:buSzPct val="100000"/>
              <a:buChar char="•"/>
            </a:pPr>
            <a:r>
              <a:t>The people were exhausted </a:t>
            </a:r>
          </a:p>
          <a:p>
            <a:pPr lvl="1" marL="502919" indent="-274319" algn="l">
              <a:buClr>
                <a:srgbClr val="000000"/>
              </a:buClr>
              <a:buSzPct val="100000"/>
              <a:buChar char="•"/>
            </a:pPr>
            <a:r>
              <a:t>Too few people empowered</a:t>
            </a:r>
          </a:p>
          <a:p>
            <a:pPr lvl="1" marL="502919" indent="-274319" algn="l">
              <a:buClr>
                <a:srgbClr val="000000"/>
              </a:buClr>
              <a:buSzPct val="100000"/>
              <a:buChar char="•"/>
            </a:pPr>
            <a:r>
              <a:t>Lack of concentration on God’s plan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609600" y="101599"/>
            <a:ext cx="13233867" cy="661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The 7:100 Ratio</a:t>
            </a:r>
          </a:p>
          <a:p>
            <a:pPr algn="l"/>
          </a:p>
          <a:p>
            <a:pPr algn="l"/>
            <a:r>
              <a:rPr>
                <a:solidFill>
                  <a:schemeClr val="accent5"/>
                </a:solidFill>
              </a:rPr>
              <a:t>	</a:t>
            </a:r>
            <a:r>
              <a:t>An effective structure of care has a direct correlation to the 				worship service attendance. Your structure should allow for 7 			groups for every 100 people attending the worship service. 				(Example: A worship service of 300 will need at least 21 groups).</a:t>
            </a:r>
          </a:p>
          <a:p>
            <a:pPr algn="l"/>
            <a:endParaRPr baseline="5555"/>
          </a:p>
          <a:p>
            <a:pPr algn="l"/>
            <a:r>
              <a:rPr baseline="5555"/>
              <a:t>	</a:t>
            </a:r>
            <a:r>
              <a:t>Creating groups/oversights that care removes growth barriers and 		provides individual attention. Our churches will grow larger and 			smaller at the same time.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609600" y="101600"/>
            <a:ext cx="13230297" cy="419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/>
          </a:p>
          <a:p>
            <a:pPr algn="l"/>
            <a:r>
              <a:t>There are 2 primary structures that provide excellent care: </a:t>
            </a:r>
          </a:p>
          <a:p>
            <a:pPr algn="l"/>
          </a:p>
          <a:p>
            <a:pPr lvl="3" marL="960119" indent="-274319" algn="l">
              <a:buSzPct val="100000"/>
              <a:buChar char="•"/>
            </a:pPr>
            <a:r>
              <a:t>Small Groups </a:t>
            </a:r>
          </a:p>
          <a:p>
            <a:pPr lvl="3" indent="685800" algn="l"/>
            <a:r>
              <a:t>		or </a:t>
            </a:r>
          </a:p>
          <a:p>
            <a:pPr lvl="3" marL="960119" indent="-274319" algn="l">
              <a:buSzPct val="100000"/>
              <a:buChar char="•"/>
            </a:pPr>
            <a:r>
              <a:t>Elder Oversights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612678" y="101599"/>
            <a:ext cx="9953335" cy="344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Small Group Structure</a:t>
            </a:r>
          </a:p>
          <a:p>
            <a:pPr algn="l"/>
          </a:p>
          <a:p>
            <a:pPr algn="l"/>
            <a:r>
              <a:t>		</a:t>
            </a:r>
          </a:p>
          <a:p>
            <a:pPr algn="l"/>
            <a:r>
              <a:t>Small Group Structure</a:t>
            </a:r>
          </a:p>
        </p:txBody>
      </p:sp>
      <p:sp>
        <p:nvSpPr>
          <p:cNvPr id="50" name="Shape 50"/>
          <p:cNvSpPr/>
          <p:nvPr/>
        </p:nvSpPr>
        <p:spPr>
          <a:xfrm>
            <a:off x="6946758" y="4116723"/>
            <a:ext cx="157296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Lead Pastor</a:t>
            </a:r>
          </a:p>
        </p:txBody>
      </p:sp>
      <p:sp>
        <p:nvSpPr>
          <p:cNvPr id="51" name="Shape 51"/>
          <p:cNvSpPr/>
          <p:nvPr/>
        </p:nvSpPr>
        <p:spPr>
          <a:xfrm>
            <a:off x="6411200" y="4948648"/>
            <a:ext cx="264408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Small Groups Pastor</a:t>
            </a:r>
          </a:p>
        </p:txBody>
      </p:sp>
      <p:sp>
        <p:nvSpPr>
          <p:cNvPr id="52" name="Shape 52"/>
          <p:cNvSpPr/>
          <p:nvPr/>
        </p:nvSpPr>
        <p:spPr>
          <a:xfrm>
            <a:off x="3994478" y="5909665"/>
            <a:ext cx="265092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Small Groups Coach</a:t>
            </a:r>
          </a:p>
        </p:txBody>
      </p:sp>
      <p:sp>
        <p:nvSpPr>
          <p:cNvPr id="53" name="Shape 53"/>
          <p:cNvSpPr/>
          <p:nvPr/>
        </p:nvSpPr>
        <p:spPr>
          <a:xfrm>
            <a:off x="8749358" y="5909665"/>
            <a:ext cx="2650927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Small Groups Coach</a:t>
            </a:r>
          </a:p>
        </p:txBody>
      </p:sp>
      <p:sp>
        <p:nvSpPr>
          <p:cNvPr id="54" name="Shape 54"/>
          <p:cNvSpPr/>
          <p:nvPr/>
        </p:nvSpPr>
        <p:spPr>
          <a:xfrm>
            <a:off x="2959394" y="6864256"/>
            <a:ext cx="132885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Small Group</a:t>
            </a:r>
          </a:p>
          <a:p>
            <a:pPr>
              <a:defRPr sz="1800"/>
            </a:pPr>
            <a:r>
              <a:t>Leader</a:t>
            </a:r>
          </a:p>
        </p:txBody>
      </p:sp>
      <p:sp>
        <p:nvSpPr>
          <p:cNvPr id="55" name="Shape 55"/>
          <p:cNvSpPr/>
          <p:nvPr/>
        </p:nvSpPr>
        <p:spPr>
          <a:xfrm>
            <a:off x="4429606" y="6862463"/>
            <a:ext cx="132885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Small Group</a:t>
            </a:r>
          </a:p>
          <a:p>
            <a:pPr>
              <a:defRPr sz="1800"/>
            </a:pPr>
            <a:r>
              <a:t>Leader</a:t>
            </a:r>
          </a:p>
        </p:txBody>
      </p:sp>
      <p:sp>
        <p:nvSpPr>
          <p:cNvPr id="56" name="Shape 56"/>
          <p:cNvSpPr/>
          <p:nvPr/>
        </p:nvSpPr>
        <p:spPr>
          <a:xfrm>
            <a:off x="5899818" y="6905494"/>
            <a:ext cx="132885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Small Group</a:t>
            </a:r>
          </a:p>
          <a:p>
            <a:pPr>
              <a:defRPr sz="1800"/>
            </a:pPr>
            <a:r>
              <a:t>Leader</a:t>
            </a:r>
          </a:p>
        </p:txBody>
      </p:sp>
      <p:sp>
        <p:nvSpPr>
          <p:cNvPr id="57" name="Shape 57"/>
          <p:cNvSpPr/>
          <p:nvPr/>
        </p:nvSpPr>
        <p:spPr>
          <a:xfrm>
            <a:off x="11124448" y="6905494"/>
            <a:ext cx="1328851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Small Group</a:t>
            </a:r>
          </a:p>
          <a:p>
            <a:pPr>
              <a:defRPr sz="1800"/>
            </a:pPr>
            <a:r>
              <a:t>Leader</a:t>
            </a:r>
          </a:p>
        </p:txBody>
      </p:sp>
      <p:sp>
        <p:nvSpPr>
          <p:cNvPr id="58" name="Shape 58"/>
          <p:cNvSpPr/>
          <p:nvPr/>
        </p:nvSpPr>
        <p:spPr>
          <a:xfrm>
            <a:off x="9693681" y="6905494"/>
            <a:ext cx="1328851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Small Group</a:t>
            </a:r>
          </a:p>
          <a:p>
            <a:pPr>
              <a:defRPr sz="1800"/>
            </a:pPr>
            <a:r>
              <a:t>Leader</a:t>
            </a:r>
          </a:p>
        </p:txBody>
      </p:sp>
      <p:sp>
        <p:nvSpPr>
          <p:cNvPr id="59" name="Shape 59"/>
          <p:cNvSpPr/>
          <p:nvPr/>
        </p:nvSpPr>
        <p:spPr>
          <a:xfrm>
            <a:off x="8262915" y="6905494"/>
            <a:ext cx="1328850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/>
            </a:pPr>
            <a:r>
              <a:t>Small Group</a:t>
            </a:r>
          </a:p>
          <a:p>
            <a:pPr>
              <a:defRPr sz="1800"/>
            </a:pPr>
            <a:r>
              <a:t>Leader</a:t>
            </a:r>
          </a:p>
        </p:txBody>
      </p:sp>
      <p:sp>
        <p:nvSpPr>
          <p:cNvPr id="60" name="Shape 60"/>
          <p:cNvSpPr/>
          <p:nvPr/>
        </p:nvSpPr>
        <p:spPr>
          <a:xfrm flipH="1" rot="16200000">
            <a:off x="7544981" y="4538961"/>
            <a:ext cx="376518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1" name="Shape 61"/>
          <p:cNvSpPr/>
          <p:nvPr/>
        </p:nvSpPr>
        <p:spPr>
          <a:xfrm flipH="1" rot="16200000">
            <a:off x="8739080" y="5501771"/>
            <a:ext cx="376519" cy="376518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2" name="Shape 62"/>
          <p:cNvSpPr/>
          <p:nvPr/>
        </p:nvSpPr>
        <p:spPr>
          <a:xfrm flipH="1" rot="16200000">
            <a:off x="6275578" y="5501771"/>
            <a:ext cx="376519" cy="376518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3" name="Shape 63"/>
          <p:cNvSpPr/>
          <p:nvPr/>
        </p:nvSpPr>
        <p:spPr>
          <a:xfrm flipH="1" rot="16200000">
            <a:off x="3435560" y="6398241"/>
            <a:ext cx="376518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4" name="Shape 64"/>
          <p:cNvSpPr/>
          <p:nvPr/>
        </p:nvSpPr>
        <p:spPr>
          <a:xfrm flipH="1" rot="16200000">
            <a:off x="4905771" y="6398241"/>
            <a:ext cx="376519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5" name="Shape 65"/>
          <p:cNvSpPr/>
          <p:nvPr/>
        </p:nvSpPr>
        <p:spPr>
          <a:xfrm flipH="1" rot="16200000">
            <a:off x="6375983" y="6452029"/>
            <a:ext cx="376519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6" name="Shape 66"/>
          <p:cNvSpPr/>
          <p:nvPr/>
        </p:nvSpPr>
        <p:spPr>
          <a:xfrm flipH="1" rot="16200000">
            <a:off x="8739080" y="6398241"/>
            <a:ext cx="376519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7" name="Shape 67"/>
          <p:cNvSpPr/>
          <p:nvPr/>
        </p:nvSpPr>
        <p:spPr>
          <a:xfrm flipH="1" rot="16200000">
            <a:off x="10169847" y="6398241"/>
            <a:ext cx="376519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68" name="Shape 68"/>
          <p:cNvSpPr/>
          <p:nvPr/>
        </p:nvSpPr>
        <p:spPr>
          <a:xfrm flipH="1" rot="16200000">
            <a:off x="11600614" y="6398241"/>
            <a:ext cx="376519" cy="376519"/>
          </a:xfrm>
          <a:prstGeom prst="rightArrow">
            <a:avLst>
              <a:gd name="adj1" fmla="val 32000"/>
              <a:gd name="adj2" fmla="val 75556"/>
            </a:avLst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4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609600" y="101600"/>
            <a:ext cx="13281407" cy="875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The 7:100 Ratio</a:t>
            </a:r>
          </a:p>
          <a:p>
            <a:pPr algn="l"/>
          </a:p>
          <a:p>
            <a:pPr algn="l"/>
            <a:r>
              <a:t>	</a:t>
            </a:r>
            <a:r>
              <a:rPr u="sng"/>
              <a:t>Small Group Team Leader</a:t>
            </a:r>
            <a:r>
              <a:t> - Responsible to lead the overall 				expansion of groups, recruit &amp; train leaders, and organize semester 		launches.</a:t>
            </a:r>
            <a:endParaRPr baseline="5555"/>
          </a:p>
          <a:p>
            <a:pPr algn="l"/>
            <a:endParaRPr baseline="5555"/>
          </a:p>
          <a:p>
            <a:pPr algn="l"/>
            <a:r>
              <a:rPr baseline="5555"/>
              <a:t>	</a:t>
            </a:r>
            <a:r>
              <a:rPr u="sng"/>
              <a:t>Small Group Coach</a:t>
            </a:r>
            <a:r>
              <a:t> - Oversees 3-5 Small Group Leaders by 				ensuring they are trained, cared for, and executing well. Coaches 			primary focus is the continued health of the leader.</a:t>
            </a:r>
            <a:endParaRPr baseline="5555"/>
          </a:p>
          <a:p>
            <a:pPr algn="l"/>
            <a:r>
              <a:rPr baseline="5555"/>
              <a:t>		</a:t>
            </a:r>
            <a:endParaRPr baseline="5555"/>
          </a:p>
          <a:p>
            <a:pPr algn="l"/>
            <a:r>
              <a:rPr baseline="5555"/>
              <a:t>	</a:t>
            </a:r>
            <a:r>
              <a:rPr u="sng"/>
              <a:t>Small Group Leader</a:t>
            </a:r>
            <a:r>
              <a:t> - Responsible for one small group of people 									during a semester.  Responsibilities include: 										organizing, recruiting, hosting, and praying for 									the group.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>
            <a:off x="609600" y="101600"/>
            <a:ext cx="13086865" cy="843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6600"/>
            </a:pPr>
            <a:r>
              <a:t>The Formula of Care</a:t>
            </a:r>
          </a:p>
          <a:p>
            <a:pPr algn="l">
              <a:defRPr sz="5600">
                <a:solidFill>
                  <a:srgbClr val="797979"/>
                </a:solidFill>
              </a:defRPr>
            </a:pPr>
            <a:r>
              <a:t>	Small Group Structure</a:t>
            </a:r>
          </a:p>
          <a:p>
            <a:pPr algn="l">
              <a:defRPr sz="3100"/>
            </a:pPr>
          </a:p>
          <a:p>
            <a:pPr algn="l">
              <a:defRPr sz="3100"/>
            </a:pPr>
            <a:r>
              <a:t>The success of a group structure falls on the training of Small Group leaders. It is important to understand the dynamics inside of a healthy group. </a:t>
            </a:r>
          </a:p>
          <a:p>
            <a:pPr algn="l">
              <a:defRPr sz="3100"/>
            </a:pPr>
          </a:p>
          <a:p>
            <a:pPr algn="l">
              <a:defRPr sz="3100"/>
            </a:pPr>
            <a:r>
              <a:t>How to Lead a Small Group Meeting:</a:t>
            </a:r>
          </a:p>
          <a:p>
            <a:pPr algn="l">
              <a:defRPr sz="2700"/>
            </a:pPr>
          </a:p>
          <a:p>
            <a:pPr algn="l">
              <a:defRPr sz="2700"/>
            </a:pPr>
            <a:r>
              <a:t>									Flow of a Meeting</a:t>
            </a:r>
          </a:p>
          <a:p>
            <a:pPr algn="l">
              <a:defRPr sz="2700"/>
            </a:pPr>
            <a:r>
              <a:t>									1. Welcome</a:t>
            </a:r>
          </a:p>
          <a:p>
            <a:pPr algn="l">
              <a:defRPr sz="2700"/>
            </a:pPr>
            <a:r>
              <a:t>									2. Topic or Activity</a:t>
            </a:r>
          </a:p>
          <a:p>
            <a:pPr algn="l">
              <a:defRPr sz="2700"/>
            </a:pPr>
            <a:r>
              <a:t>									3. Spiritual component (Prayer &amp; Encouragement)</a:t>
            </a:r>
          </a:p>
          <a:p>
            <a:pPr algn="l">
              <a:defRPr sz="2700"/>
            </a:pPr>
          </a:p>
          <a:p>
            <a:pPr algn="l">
              <a:defRPr sz="2700"/>
            </a:pPr>
            <a:r>
              <a:t>									Four Don’ts:</a:t>
            </a:r>
          </a:p>
          <a:p>
            <a:pPr algn="l">
              <a:defRPr sz="2700"/>
            </a:pPr>
            <a:r>
              <a:t>									1. Business</a:t>
            </a:r>
          </a:p>
          <a:p>
            <a:pPr algn="l">
              <a:defRPr sz="2700"/>
            </a:pPr>
            <a:r>
              <a:t>									2. Offerings</a:t>
            </a:r>
          </a:p>
          <a:p>
            <a:pPr algn="l">
              <a:defRPr sz="2700"/>
            </a:pPr>
            <a:r>
              <a:t>									3. Unapproved speakers or material</a:t>
            </a:r>
          </a:p>
          <a:p>
            <a:pPr algn="l">
              <a:defRPr sz="2700"/>
            </a:pPr>
            <a:r>
              <a:t>									4. Controversial Topics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46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